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8" r:id="rId1"/>
  </p:sldMasterIdLst>
  <p:notesMasterIdLst>
    <p:notesMasterId r:id="rId55"/>
  </p:notesMasterIdLst>
  <p:sldIdLst>
    <p:sldId id="256" r:id="rId2"/>
    <p:sldId id="361" r:id="rId3"/>
    <p:sldId id="337" r:id="rId4"/>
    <p:sldId id="338" r:id="rId5"/>
    <p:sldId id="339" r:id="rId6"/>
    <p:sldId id="340" r:id="rId7"/>
    <p:sldId id="341" r:id="rId8"/>
    <p:sldId id="330" r:id="rId9"/>
    <p:sldId id="269" r:id="rId10"/>
    <p:sldId id="270" r:id="rId11"/>
    <p:sldId id="272" r:id="rId12"/>
    <p:sldId id="334" r:id="rId13"/>
    <p:sldId id="336" r:id="rId14"/>
    <p:sldId id="308" r:id="rId15"/>
    <p:sldId id="306" r:id="rId16"/>
    <p:sldId id="309" r:id="rId17"/>
    <p:sldId id="310" r:id="rId18"/>
    <p:sldId id="318" r:id="rId19"/>
    <p:sldId id="319" r:id="rId20"/>
    <p:sldId id="320" r:id="rId21"/>
    <p:sldId id="321" r:id="rId22"/>
    <p:sldId id="322" r:id="rId23"/>
    <p:sldId id="323" r:id="rId24"/>
    <p:sldId id="313" r:id="rId25"/>
    <p:sldId id="360" r:id="rId26"/>
    <p:sldId id="342" r:id="rId27"/>
    <p:sldId id="343" r:id="rId28"/>
    <p:sldId id="344" r:id="rId29"/>
    <p:sldId id="345" r:id="rId30"/>
    <p:sldId id="346" r:id="rId31"/>
    <p:sldId id="347" r:id="rId32"/>
    <p:sldId id="348" r:id="rId33"/>
    <p:sldId id="349" r:id="rId34"/>
    <p:sldId id="350" r:id="rId35"/>
    <p:sldId id="351" r:id="rId36"/>
    <p:sldId id="352" r:id="rId37"/>
    <p:sldId id="353" r:id="rId38"/>
    <p:sldId id="355" r:id="rId39"/>
    <p:sldId id="354" r:id="rId40"/>
    <p:sldId id="356" r:id="rId41"/>
    <p:sldId id="357" r:id="rId42"/>
    <p:sldId id="358" r:id="rId43"/>
    <p:sldId id="359" r:id="rId44"/>
    <p:sldId id="275" r:id="rId45"/>
    <p:sldId id="277" r:id="rId46"/>
    <p:sldId id="281" r:id="rId47"/>
    <p:sldId id="279" r:id="rId48"/>
    <p:sldId id="282" r:id="rId49"/>
    <p:sldId id="283" r:id="rId50"/>
    <p:sldId id="284" r:id="rId51"/>
    <p:sldId id="285" r:id="rId52"/>
    <p:sldId id="286" r:id="rId53"/>
    <p:sldId id="362"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23"/>
    <p:restoredTop sz="94909"/>
  </p:normalViewPr>
  <p:slideViewPr>
    <p:cSldViewPr snapToGrid="0" snapToObjects="1">
      <p:cViewPr varScale="1">
        <p:scale>
          <a:sx n="108" d="100"/>
          <a:sy n="108" d="100"/>
        </p:scale>
        <p:origin x="992" y="1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93094-DA07-D04B-BA6F-DB00222FD085}" type="datetimeFigureOut">
              <a:rPr lang="en-US" smtClean="0"/>
              <a:t>4/12/25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BC54FD-ABF4-044A-BC63-B76400AD0DCF}" type="slidenum">
              <a:rPr lang="en-US" smtClean="0"/>
              <a:t>‹#›</a:t>
            </a:fld>
            <a:endParaRPr lang="en-US"/>
          </a:p>
        </p:txBody>
      </p:sp>
    </p:spTree>
    <p:extLst>
      <p:ext uri="{BB962C8B-B14F-4D97-AF65-F5344CB8AC3E}">
        <p14:creationId xmlns:p14="http://schemas.microsoft.com/office/powerpoint/2010/main" val="941002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2BA24C-A276-044A-BA1C-F821301809D4}" type="slidenum">
              <a:rPr lang="en-US" smtClean="0"/>
              <a:t>1</a:t>
            </a:fld>
            <a:endParaRPr lang="en-US"/>
          </a:p>
        </p:txBody>
      </p:sp>
    </p:spTree>
    <p:extLst>
      <p:ext uri="{BB962C8B-B14F-4D97-AF65-F5344CB8AC3E}">
        <p14:creationId xmlns:p14="http://schemas.microsoft.com/office/powerpoint/2010/main" val="713085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48BDD0-3C57-3C44-8676-FDA1A2574EE4}" type="slidenum">
              <a:rPr lang="en-US" smtClean="0"/>
              <a:t>47</a:t>
            </a:fld>
            <a:endParaRPr lang="en-US"/>
          </a:p>
        </p:txBody>
      </p:sp>
    </p:spTree>
    <p:extLst>
      <p:ext uri="{BB962C8B-B14F-4D97-AF65-F5344CB8AC3E}">
        <p14:creationId xmlns:p14="http://schemas.microsoft.com/office/powerpoint/2010/main" val="1785650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48BDD0-3C57-3C44-8676-FDA1A2574EE4}" type="slidenum">
              <a:rPr lang="en-US" smtClean="0"/>
              <a:t>48</a:t>
            </a:fld>
            <a:endParaRPr lang="en-US"/>
          </a:p>
        </p:txBody>
      </p:sp>
    </p:spTree>
    <p:extLst>
      <p:ext uri="{BB962C8B-B14F-4D97-AF65-F5344CB8AC3E}">
        <p14:creationId xmlns:p14="http://schemas.microsoft.com/office/powerpoint/2010/main" val="237569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48BDD0-3C57-3C44-8676-FDA1A2574EE4}" type="slidenum">
              <a:rPr lang="en-US" smtClean="0"/>
              <a:t>49</a:t>
            </a:fld>
            <a:endParaRPr lang="en-US"/>
          </a:p>
        </p:txBody>
      </p:sp>
    </p:spTree>
    <p:extLst>
      <p:ext uri="{BB962C8B-B14F-4D97-AF65-F5344CB8AC3E}">
        <p14:creationId xmlns:p14="http://schemas.microsoft.com/office/powerpoint/2010/main" val="732809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48BDD0-3C57-3C44-8676-FDA1A2574EE4}" type="slidenum">
              <a:rPr lang="en-US" smtClean="0"/>
              <a:t>50</a:t>
            </a:fld>
            <a:endParaRPr lang="en-US"/>
          </a:p>
        </p:txBody>
      </p:sp>
    </p:spTree>
    <p:extLst>
      <p:ext uri="{BB962C8B-B14F-4D97-AF65-F5344CB8AC3E}">
        <p14:creationId xmlns:p14="http://schemas.microsoft.com/office/powerpoint/2010/main" val="685900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48BDD0-3C57-3C44-8676-FDA1A2574EE4}" type="slidenum">
              <a:rPr lang="en-US" smtClean="0"/>
              <a:t>51</a:t>
            </a:fld>
            <a:endParaRPr lang="en-US"/>
          </a:p>
        </p:txBody>
      </p:sp>
    </p:spTree>
    <p:extLst>
      <p:ext uri="{BB962C8B-B14F-4D97-AF65-F5344CB8AC3E}">
        <p14:creationId xmlns:p14="http://schemas.microsoft.com/office/powerpoint/2010/main" val="259211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48BDD0-3C57-3C44-8676-FDA1A2574EE4}" type="slidenum">
              <a:rPr lang="en-US" smtClean="0"/>
              <a:t>52</a:t>
            </a:fld>
            <a:endParaRPr lang="en-US"/>
          </a:p>
        </p:txBody>
      </p:sp>
    </p:spTree>
    <p:extLst>
      <p:ext uri="{BB962C8B-B14F-4D97-AF65-F5344CB8AC3E}">
        <p14:creationId xmlns:p14="http://schemas.microsoft.com/office/powerpoint/2010/main" val="1778081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48BDD0-3C57-3C44-8676-FDA1A2574EE4}" type="slidenum">
              <a:rPr lang="en-US" smtClean="0"/>
              <a:t>3</a:t>
            </a:fld>
            <a:endParaRPr lang="en-US"/>
          </a:p>
        </p:txBody>
      </p:sp>
    </p:spTree>
    <p:extLst>
      <p:ext uri="{BB962C8B-B14F-4D97-AF65-F5344CB8AC3E}">
        <p14:creationId xmlns:p14="http://schemas.microsoft.com/office/powerpoint/2010/main" val="506767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48BDD0-3C57-3C44-8676-FDA1A2574EE4}" type="slidenum">
              <a:rPr lang="en-US" smtClean="0"/>
              <a:t>4</a:t>
            </a:fld>
            <a:endParaRPr lang="en-US"/>
          </a:p>
        </p:txBody>
      </p:sp>
    </p:spTree>
    <p:extLst>
      <p:ext uri="{BB962C8B-B14F-4D97-AF65-F5344CB8AC3E}">
        <p14:creationId xmlns:p14="http://schemas.microsoft.com/office/powerpoint/2010/main" val="993307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48BDD0-3C57-3C44-8676-FDA1A2574EE4}" type="slidenum">
              <a:rPr lang="en-US" smtClean="0"/>
              <a:t>5</a:t>
            </a:fld>
            <a:endParaRPr lang="en-US"/>
          </a:p>
        </p:txBody>
      </p:sp>
    </p:spTree>
    <p:extLst>
      <p:ext uri="{BB962C8B-B14F-4D97-AF65-F5344CB8AC3E}">
        <p14:creationId xmlns:p14="http://schemas.microsoft.com/office/powerpoint/2010/main" val="1953351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48BDD0-3C57-3C44-8676-FDA1A2574EE4}" type="slidenum">
              <a:rPr lang="en-US" smtClean="0"/>
              <a:t>6</a:t>
            </a:fld>
            <a:endParaRPr lang="en-US"/>
          </a:p>
        </p:txBody>
      </p:sp>
    </p:spTree>
    <p:extLst>
      <p:ext uri="{BB962C8B-B14F-4D97-AF65-F5344CB8AC3E}">
        <p14:creationId xmlns:p14="http://schemas.microsoft.com/office/powerpoint/2010/main" val="1140591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48BDD0-3C57-3C44-8676-FDA1A2574EE4}" type="slidenum">
              <a:rPr lang="en-US" smtClean="0"/>
              <a:t>7</a:t>
            </a:fld>
            <a:endParaRPr lang="en-US"/>
          </a:p>
        </p:txBody>
      </p:sp>
    </p:spTree>
    <p:extLst>
      <p:ext uri="{BB962C8B-B14F-4D97-AF65-F5344CB8AC3E}">
        <p14:creationId xmlns:p14="http://schemas.microsoft.com/office/powerpoint/2010/main" val="1997428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BC54FD-ABF4-044A-BC63-B76400AD0DCF}" type="slidenum">
              <a:rPr lang="en-US" smtClean="0"/>
              <a:t>10</a:t>
            </a:fld>
            <a:endParaRPr lang="en-US"/>
          </a:p>
        </p:txBody>
      </p:sp>
    </p:spTree>
    <p:extLst>
      <p:ext uri="{BB962C8B-B14F-4D97-AF65-F5344CB8AC3E}">
        <p14:creationId xmlns:p14="http://schemas.microsoft.com/office/powerpoint/2010/main" val="1080736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do the proof on white</a:t>
            </a:r>
            <a:r>
              <a:rPr lang="en-US" baseline="0" dirty="0"/>
              <a:t> board</a:t>
            </a:r>
            <a:endParaRPr lang="en-US" dirty="0"/>
          </a:p>
        </p:txBody>
      </p:sp>
      <p:sp>
        <p:nvSpPr>
          <p:cNvPr id="4" name="Slide Number Placeholder 3"/>
          <p:cNvSpPr>
            <a:spLocks noGrp="1"/>
          </p:cNvSpPr>
          <p:nvPr>
            <p:ph type="sldNum" sz="quarter" idx="10"/>
          </p:nvPr>
        </p:nvSpPr>
        <p:spPr/>
        <p:txBody>
          <a:bodyPr/>
          <a:lstStyle/>
          <a:p>
            <a:fld id="{822E953B-DAFF-A94A-92C0-3F91BCA8D14B}" type="slidenum">
              <a:rPr lang="en-US" smtClean="0"/>
              <a:t>40</a:t>
            </a:fld>
            <a:endParaRPr lang="en-US"/>
          </a:p>
        </p:txBody>
      </p:sp>
    </p:spTree>
    <p:extLst>
      <p:ext uri="{BB962C8B-B14F-4D97-AF65-F5344CB8AC3E}">
        <p14:creationId xmlns:p14="http://schemas.microsoft.com/office/powerpoint/2010/main" val="758234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that we skip the proof</a:t>
            </a:r>
            <a:r>
              <a:rPr lang="en-US" baseline="0" dirty="0"/>
              <a:t> due to time constraints</a:t>
            </a:r>
            <a:endParaRPr lang="en-US" dirty="0"/>
          </a:p>
        </p:txBody>
      </p:sp>
      <p:sp>
        <p:nvSpPr>
          <p:cNvPr id="4" name="Slide Number Placeholder 3"/>
          <p:cNvSpPr>
            <a:spLocks noGrp="1"/>
          </p:cNvSpPr>
          <p:nvPr>
            <p:ph type="sldNum" sz="quarter" idx="10"/>
          </p:nvPr>
        </p:nvSpPr>
        <p:spPr/>
        <p:txBody>
          <a:bodyPr/>
          <a:lstStyle/>
          <a:p>
            <a:fld id="{822E953B-DAFF-A94A-92C0-3F91BCA8D14B}" type="slidenum">
              <a:rPr lang="en-US" smtClean="0"/>
              <a:t>42</a:t>
            </a:fld>
            <a:endParaRPr lang="en-US"/>
          </a:p>
        </p:txBody>
      </p:sp>
    </p:spTree>
    <p:extLst>
      <p:ext uri="{BB962C8B-B14F-4D97-AF65-F5344CB8AC3E}">
        <p14:creationId xmlns:p14="http://schemas.microsoft.com/office/powerpoint/2010/main" val="1317661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GB"/>
              <a:t>09/11/20</a:t>
            </a:r>
            <a:endParaRPr lang="en-US"/>
          </a:p>
        </p:txBody>
      </p:sp>
      <p:sp>
        <p:nvSpPr>
          <p:cNvPr id="5" name="Footer Placeholder 4"/>
          <p:cNvSpPr>
            <a:spLocks noGrp="1"/>
          </p:cNvSpPr>
          <p:nvPr>
            <p:ph type="ftr" sz="quarter" idx="11"/>
          </p:nvPr>
        </p:nvSpPr>
        <p:spPr/>
        <p:txBody>
          <a:bodyPr/>
          <a:lstStyle/>
          <a:p>
            <a:r>
              <a:rPr lang="en-US"/>
              <a:t>RL minicourse@AAU</a:t>
            </a:r>
          </a:p>
        </p:txBody>
      </p:sp>
      <p:sp>
        <p:nvSpPr>
          <p:cNvPr id="6" name="Slide Number Placeholder 5"/>
          <p:cNvSpPr>
            <a:spLocks noGrp="1"/>
          </p:cNvSpPr>
          <p:nvPr>
            <p:ph type="sldNum" sz="quarter" idx="12"/>
          </p:nvPr>
        </p:nvSpPr>
        <p:spPr/>
        <p:txBody>
          <a:bodyPr/>
          <a:lstStyle/>
          <a:p>
            <a:fld id="{F6C9DA0F-0981-4F4D-87AA-79E9E159B9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GB"/>
              <a:t>09/11/20</a:t>
            </a:r>
            <a:endParaRPr lang="en-US"/>
          </a:p>
        </p:txBody>
      </p:sp>
      <p:sp>
        <p:nvSpPr>
          <p:cNvPr id="5" name="Footer Placeholder 4"/>
          <p:cNvSpPr>
            <a:spLocks noGrp="1"/>
          </p:cNvSpPr>
          <p:nvPr>
            <p:ph type="ftr" sz="quarter" idx="11"/>
          </p:nvPr>
        </p:nvSpPr>
        <p:spPr/>
        <p:txBody>
          <a:bodyPr/>
          <a:lstStyle/>
          <a:p>
            <a:r>
              <a:rPr lang="en-US"/>
              <a:t>RL minicourse@AAU</a:t>
            </a:r>
          </a:p>
        </p:txBody>
      </p:sp>
      <p:sp>
        <p:nvSpPr>
          <p:cNvPr id="6" name="Slide Number Placeholder 5"/>
          <p:cNvSpPr>
            <a:spLocks noGrp="1"/>
          </p:cNvSpPr>
          <p:nvPr>
            <p:ph type="sldNum" sz="quarter" idx="12"/>
          </p:nvPr>
        </p:nvSpPr>
        <p:spPr/>
        <p:txBody>
          <a:bodyPr/>
          <a:lstStyle/>
          <a:p>
            <a:fld id="{F6C9DA0F-0981-4F4D-87AA-79E9E159B9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GB"/>
              <a:t>09/11/20</a:t>
            </a:r>
            <a:endParaRPr lang="en-US"/>
          </a:p>
        </p:txBody>
      </p:sp>
      <p:sp>
        <p:nvSpPr>
          <p:cNvPr id="5" name="Footer Placeholder 4"/>
          <p:cNvSpPr>
            <a:spLocks noGrp="1"/>
          </p:cNvSpPr>
          <p:nvPr>
            <p:ph type="ftr" sz="quarter" idx="11"/>
          </p:nvPr>
        </p:nvSpPr>
        <p:spPr/>
        <p:txBody>
          <a:bodyPr/>
          <a:lstStyle/>
          <a:p>
            <a:r>
              <a:rPr lang="en-US"/>
              <a:t>RL minicourse@AAU</a:t>
            </a:r>
          </a:p>
        </p:txBody>
      </p:sp>
      <p:sp>
        <p:nvSpPr>
          <p:cNvPr id="6" name="Slide Number Placeholder 5"/>
          <p:cNvSpPr>
            <a:spLocks noGrp="1"/>
          </p:cNvSpPr>
          <p:nvPr>
            <p:ph type="sldNum" sz="quarter" idx="12"/>
          </p:nvPr>
        </p:nvSpPr>
        <p:spPr/>
        <p:txBody>
          <a:bodyPr/>
          <a:lstStyle/>
          <a:p>
            <a:fld id="{F6C9DA0F-0981-4F4D-87AA-79E9E159B9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GB"/>
              <a:t>09/11/20</a:t>
            </a:r>
            <a:endParaRPr lang="en-US"/>
          </a:p>
        </p:txBody>
      </p:sp>
      <p:sp>
        <p:nvSpPr>
          <p:cNvPr id="5" name="Footer Placeholder 4"/>
          <p:cNvSpPr>
            <a:spLocks noGrp="1"/>
          </p:cNvSpPr>
          <p:nvPr>
            <p:ph type="ftr" sz="quarter" idx="11"/>
          </p:nvPr>
        </p:nvSpPr>
        <p:spPr/>
        <p:txBody>
          <a:bodyPr/>
          <a:lstStyle/>
          <a:p>
            <a:r>
              <a:rPr lang="en-US"/>
              <a:t>RL minicourse@AAU</a:t>
            </a:r>
          </a:p>
        </p:txBody>
      </p:sp>
      <p:sp>
        <p:nvSpPr>
          <p:cNvPr id="6" name="Slide Number Placeholder 5"/>
          <p:cNvSpPr>
            <a:spLocks noGrp="1"/>
          </p:cNvSpPr>
          <p:nvPr>
            <p:ph type="sldNum" sz="quarter" idx="12"/>
          </p:nvPr>
        </p:nvSpPr>
        <p:spPr/>
        <p:txBody>
          <a:bodyPr/>
          <a:lstStyle/>
          <a:p>
            <a:fld id="{F6C9DA0F-0981-4F4D-87AA-79E9E159B9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GB"/>
              <a:t>09/11/20</a:t>
            </a:r>
            <a:endParaRPr lang="en-US"/>
          </a:p>
        </p:txBody>
      </p:sp>
      <p:sp>
        <p:nvSpPr>
          <p:cNvPr id="5" name="Footer Placeholder 4"/>
          <p:cNvSpPr>
            <a:spLocks noGrp="1"/>
          </p:cNvSpPr>
          <p:nvPr>
            <p:ph type="ftr" sz="quarter" idx="11"/>
          </p:nvPr>
        </p:nvSpPr>
        <p:spPr/>
        <p:txBody>
          <a:bodyPr/>
          <a:lstStyle/>
          <a:p>
            <a:r>
              <a:rPr lang="en-US"/>
              <a:t>RL minicourse@AAU</a:t>
            </a:r>
          </a:p>
        </p:txBody>
      </p:sp>
      <p:sp>
        <p:nvSpPr>
          <p:cNvPr id="6" name="Slide Number Placeholder 5"/>
          <p:cNvSpPr>
            <a:spLocks noGrp="1"/>
          </p:cNvSpPr>
          <p:nvPr>
            <p:ph type="sldNum" sz="quarter" idx="12"/>
          </p:nvPr>
        </p:nvSpPr>
        <p:spPr/>
        <p:txBody>
          <a:bodyPr/>
          <a:lstStyle/>
          <a:p>
            <a:fld id="{F6C9DA0F-0981-4F4D-87AA-79E9E159B9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GB"/>
              <a:t>09/11/20</a:t>
            </a:r>
            <a:endParaRPr lang="en-US"/>
          </a:p>
        </p:txBody>
      </p:sp>
      <p:sp>
        <p:nvSpPr>
          <p:cNvPr id="6" name="Footer Placeholder 5"/>
          <p:cNvSpPr>
            <a:spLocks noGrp="1"/>
          </p:cNvSpPr>
          <p:nvPr>
            <p:ph type="ftr" sz="quarter" idx="11"/>
          </p:nvPr>
        </p:nvSpPr>
        <p:spPr/>
        <p:txBody>
          <a:bodyPr/>
          <a:lstStyle/>
          <a:p>
            <a:r>
              <a:rPr lang="en-US"/>
              <a:t>RL minicourse@AAU</a:t>
            </a:r>
          </a:p>
        </p:txBody>
      </p:sp>
      <p:sp>
        <p:nvSpPr>
          <p:cNvPr id="7" name="Slide Number Placeholder 6"/>
          <p:cNvSpPr>
            <a:spLocks noGrp="1"/>
          </p:cNvSpPr>
          <p:nvPr>
            <p:ph type="sldNum" sz="quarter" idx="12"/>
          </p:nvPr>
        </p:nvSpPr>
        <p:spPr/>
        <p:txBody>
          <a:bodyPr/>
          <a:lstStyle/>
          <a:p>
            <a:fld id="{F6C9DA0F-0981-4F4D-87AA-79E9E159B9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GB"/>
              <a:t>09/11/20</a:t>
            </a:r>
            <a:endParaRPr lang="en-US"/>
          </a:p>
        </p:txBody>
      </p:sp>
      <p:sp>
        <p:nvSpPr>
          <p:cNvPr id="8" name="Footer Placeholder 7"/>
          <p:cNvSpPr>
            <a:spLocks noGrp="1"/>
          </p:cNvSpPr>
          <p:nvPr>
            <p:ph type="ftr" sz="quarter" idx="11"/>
          </p:nvPr>
        </p:nvSpPr>
        <p:spPr/>
        <p:txBody>
          <a:bodyPr/>
          <a:lstStyle/>
          <a:p>
            <a:r>
              <a:rPr lang="en-US"/>
              <a:t>RL minicourse@AAU</a:t>
            </a:r>
          </a:p>
        </p:txBody>
      </p:sp>
      <p:sp>
        <p:nvSpPr>
          <p:cNvPr id="9" name="Slide Number Placeholder 8"/>
          <p:cNvSpPr>
            <a:spLocks noGrp="1"/>
          </p:cNvSpPr>
          <p:nvPr>
            <p:ph type="sldNum" sz="quarter" idx="12"/>
          </p:nvPr>
        </p:nvSpPr>
        <p:spPr/>
        <p:txBody>
          <a:bodyPr/>
          <a:lstStyle/>
          <a:p>
            <a:fld id="{F6C9DA0F-0981-4F4D-87AA-79E9E159B9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GB"/>
              <a:t>09/11/20</a:t>
            </a:r>
            <a:endParaRPr lang="en-US"/>
          </a:p>
        </p:txBody>
      </p:sp>
      <p:sp>
        <p:nvSpPr>
          <p:cNvPr id="4" name="Footer Placeholder 3"/>
          <p:cNvSpPr>
            <a:spLocks noGrp="1"/>
          </p:cNvSpPr>
          <p:nvPr>
            <p:ph type="ftr" sz="quarter" idx="11"/>
          </p:nvPr>
        </p:nvSpPr>
        <p:spPr/>
        <p:txBody>
          <a:bodyPr/>
          <a:lstStyle/>
          <a:p>
            <a:r>
              <a:rPr lang="en-US"/>
              <a:t>RL minicourse@AAU</a:t>
            </a:r>
          </a:p>
        </p:txBody>
      </p:sp>
      <p:sp>
        <p:nvSpPr>
          <p:cNvPr id="5" name="Slide Number Placeholder 4"/>
          <p:cNvSpPr>
            <a:spLocks noGrp="1"/>
          </p:cNvSpPr>
          <p:nvPr>
            <p:ph type="sldNum" sz="quarter" idx="12"/>
          </p:nvPr>
        </p:nvSpPr>
        <p:spPr/>
        <p:txBody>
          <a:bodyPr/>
          <a:lstStyle/>
          <a:p>
            <a:fld id="{F6C9DA0F-0981-4F4D-87AA-79E9E159B9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GB"/>
              <a:t>09/11/20</a:t>
            </a:r>
            <a:endParaRPr lang="en-US"/>
          </a:p>
        </p:txBody>
      </p:sp>
      <p:sp>
        <p:nvSpPr>
          <p:cNvPr id="3" name="Footer Placeholder 2"/>
          <p:cNvSpPr>
            <a:spLocks noGrp="1"/>
          </p:cNvSpPr>
          <p:nvPr>
            <p:ph type="ftr" sz="quarter" idx="11"/>
          </p:nvPr>
        </p:nvSpPr>
        <p:spPr/>
        <p:txBody>
          <a:bodyPr/>
          <a:lstStyle/>
          <a:p>
            <a:r>
              <a:rPr lang="en-US"/>
              <a:t>RL minicourse@AAU</a:t>
            </a:r>
          </a:p>
        </p:txBody>
      </p:sp>
      <p:sp>
        <p:nvSpPr>
          <p:cNvPr id="4" name="Slide Number Placeholder 3"/>
          <p:cNvSpPr>
            <a:spLocks noGrp="1"/>
          </p:cNvSpPr>
          <p:nvPr>
            <p:ph type="sldNum" sz="quarter" idx="12"/>
          </p:nvPr>
        </p:nvSpPr>
        <p:spPr/>
        <p:txBody>
          <a:bodyPr/>
          <a:lstStyle/>
          <a:p>
            <a:fld id="{F6C9DA0F-0981-4F4D-87AA-79E9E159B9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GB"/>
              <a:t>09/11/20</a:t>
            </a:r>
            <a:endParaRPr lang="en-US"/>
          </a:p>
        </p:txBody>
      </p:sp>
      <p:sp>
        <p:nvSpPr>
          <p:cNvPr id="6" name="Footer Placeholder 5"/>
          <p:cNvSpPr>
            <a:spLocks noGrp="1"/>
          </p:cNvSpPr>
          <p:nvPr>
            <p:ph type="ftr" sz="quarter" idx="11"/>
          </p:nvPr>
        </p:nvSpPr>
        <p:spPr/>
        <p:txBody>
          <a:bodyPr/>
          <a:lstStyle/>
          <a:p>
            <a:r>
              <a:rPr lang="en-US"/>
              <a:t>RL minicourse@AAU</a:t>
            </a:r>
          </a:p>
        </p:txBody>
      </p:sp>
      <p:sp>
        <p:nvSpPr>
          <p:cNvPr id="7" name="Slide Number Placeholder 6"/>
          <p:cNvSpPr>
            <a:spLocks noGrp="1"/>
          </p:cNvSpPr>
          <p:nvPr>
            <p:ph type="sldNum" sz="quarter" idx="12"/>
          </p:nvPr>
        </p:nvSpPr>
        <p:spPr/>
        <p:txBody>
          <a:bodyPr/>
          <a:lstStyle/>
          <a:p>
            <a:fld id="{F6C9DA0F-0981-4F4D-87AA-79E9E159B9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GB"/>
              <a:t>09/11/20</a:t>
            </a:r>
            <a:endParaRPr lang="en-US"/>
          </a:p>
        </p:txBody>
      </p:sp>
      <p:sp>
        <p:nvSpPr>
          <p:cNvPr id="6" name="Footer Placeholder 5"/>
          <p:cNvSpPr>
            <a:spLocks noGrp="1"/>
          </p:cNvSpPr>
          <p:nvPr>
            <p:ph type="ftr" sz="quarter" idx="11"/>
          </p:nvPr>
        </p:nvSpPr>
        <p:spPr/>
        <p:txBody>
          <a:bodyPr/>
          <a:lstStyle/>
          <a:p>
            <a:r>
              <a:rPr lang="en-US"/>
              <a:t>RL minicourse@AAU</a:t>
            </a:r>
          </a:p>
        </p:txBody>
      </p:sp>
      <p:sp>
        <p:nvSpPr>
          <p:cNvPr id="7" name="Slide Number Placeholder 6"/>
          <p:cNvSpPr>
            <a:spLocks noGrp="1"/>
          </p:cNvSpPr>
          <p:nvPr>
            <p:ph type="sldNum" sz="quarter" idx="12"/>
          </p:nvPr>
        </p:nvSpPr>
        <p:spPr/>
        <p:txBody>
          <a:bodyPr/>
          <a:lstStyle/>
          <a:p>
            <a:fld id="{F6C9DA0F-0981-4F4D-87AA-79E9E159B9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09/11/20</a:t>
            </a:r>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RL minicourse@AAU</a:t>
            </a: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C9DA0F-0981-4F4D-87AA-79E9E159B92B}" type="slidenum">
              <a:rPr lang="en-US" smtClean="0"/>
              <a:t>‹#›</a:t>
            </a:fld>
            <a:endParaRPr lang="en-US"/>
          </a:p>
        </p:txBody>
      </p:sp>
    </p:spTree>
    <p:extLst>
      <p:ext uri="{BB962C8B-B14F-4D97-AF65-F5344CB8AC3E}">
        <p14:creationId xmlns:p14="http://schemas.microsoft.com/office/powerpoint/2010/main" val="46001443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tt08r@ecs.soton.ac.u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emf"/></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6.emf"/><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2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41.emf"/><Relationship Id="rId2" Type="http://schemas.openxmlformats.org/officeDocument/2006/relationships/image" Target="../media/image8.wmf"/><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4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51.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2775606" y="4509040"/>
            <a:ext cx="6400800" cy="1752600"/>
          </a:xfrm>
        </p:spPr>
        <p:txBody>
          <a:bodyPr/>
          <a:lstStyle/>
          <a:p>
            <a:r>
              <a:rPr lang="en-US" dirty="0"/>
              <a:t>Long Tran-Thanh</a:t>
            </a:r>
          </a:p>
          <a:p>
            <a:r>
              <a:rPr lang="en-US" dirty="0">
                <a:hlinkClick r:id="rId3"/>
              </a:rPr>
              <a:t>long.tran-thanh@warwick.ac.uk</a:t>
            </a:r>
            <a:endParaRPr lang="en-US" dirty="0"/>
          </a:p>
          <a:p>
            <a:r>
              <a:rPr lang="en-US" dirty="0"/>
              <a:t>University of Warwick, UK</a:t>
            </a:r>
          </a:p>
        </p:txBody>
      </p:sp>
      <p:sp>
        <p:nvSpPr>
          <p:cNvPr id="7" name="Title 1"/>
          <p:cNvSpPr txBox="1">
            <a:spLocks/>
          </p:cNvSpPr>
          <p:nvPr/>
        </p:nvSpPr>
        <p:spPr>
          <a:xfrm>
            <a:off x="972856" y="887545"/>
            <a:ext cx="9486377" cy="2991017"/>
          </a:xfrm>
          <a:prstGeom prst="rect">
            <a:avLst/>
          </a:prstGeom>
        </p:spPr>
        <p:txBody>
          <a:bodyPr vert="horz" lIns="91440" tIns="45720" rIns="91440" bIns="45720" rtlCol="0" anchor="ctr">
            <a:normAutofit fontScale="8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800" dirty="0"/>
              <a:t>Introduction to Reinforcement Learning</a:t>
            </a:r>
          </a:p>
          <a:p>
            <a:endParaRPr lang="en-US" dirty="0"/>
          </a:p>
          <a:p>
            <a:r>
              <a:rPr lang="en-US" sz="3900" dirty="0"/>
              <a:t>A mini course @ HCMUS, Vietnam</a:t>
            </a:r>
          </a:p>
          <a:p>
            <a:br>
              <a:rPr lang="en-US" sz="3900" dirty="0"/>
            </a:br>
            <a:r>
              <a:rPr lang="en-US" sz="3600" dirty="0"/>
              <a:t>Lectures 7-9 (cont’d)</a:t>
            </a:r>
            <a:endParaRPr lang="en-US" sz="3900" dirty="0"/>
          </a:p>
        </p:txBody>
      </p:sp>
    </p:spTree>
    <p:extLst>
      <p:ext uri="{BB962C8B-B14F-4D97-AF65-F5344CB8AC3E}">
        <p14:creationId xmlns:p14="http://schemas.microsoft.com/office/powerpoint/2010/main" val="1963145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4968" y="69009"/>
            <a:ext cx="8675136" cy="1143000"/>
          </a:xfrm>
        </p:spPr>
        <p:txBody>
          <a:bodyPr>
            <a:normAutofit/>
          </a:bodyPr>
          <a:lstStyle/>
          <a:p>
            <a:pPr algn="l"/>
            <a:r>
              <a:rPr lang="en-US" sz="3600" dirty="0"/>
              <a:t>The multi-armed bandit (MAB) model</a:t>
            </a:r>
          </a:p>
        </p:txBody>
      </p:sp>
      <p:pic>
        <p:nvPicPr>
          <p:cNvPr id="5" name="Picture 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814" y="1212009"/>
            <a:ext cx="879475" cy="858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ight Arrow 5"/>
          <p:cNvSpPr/>
          <p:nvPr/>
        </p:nvSpPr>
        <p:spPr>
          <a:xfrm>
            <a:off x="1803876" y="1499346"/>
            <a:ext cx="1079500" cy="7302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ight Arrow 6"/>
          <p:cNvSpPr/>
          <p:nvPr/>
        </p:nvSpPr>
        <p:spPr>
          <a:xfrm rot="6550073">
            <a:off x="702151" y="2405808"/>
            <a:ext cx="604838" cy="80963"/>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 name="Picture 44" descr="213_golden_nugget_one_arm_bandit.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83376" y="996108"/>
            <a:ext cx="1014412" cy="86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45" descr="213_golden_nugget_one_arm_bandit.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0139" y="2075608"/>
            <a:ext cx="1012825" cy="86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ight Arrow 9"/>
          <p:cNvSpPr/>
          <p:nvPr/>
        </p:nvSpPr>
        <p:spPr>
          <a:xfrm rot="1206803">
            <a:off x="1497488" y="2231184"/>
            <a:ext cx="914400" cy="58737"/>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1" name="Picture 46" descr="213_golden_nugget_one_arm_bandit.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0989" y="2867770"/>
            <a:ext cx="1014413" cy="86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p:cNvSpPr txBox="1"/>
          <p:nvPr/>
        </p:nvSpPr>
        <p:spPr>
          <a:xfrm>
            <a:off x="3893901" y="1089996"/>
            <a:ext cx="4674636" cy="430887"/>
          </a:xfrm>
          <a:prstGeom prst="rect">
            <a:avLst/>
          </a:prstGeom>
          <a:noFill/>
        </p:spPr>
        <p:txBody>
          <a:bodyPr wrap="square" rtlCol="0">
            <a:spAutoFit/>
          </a:bodyPr>
          <a:lstStyle/>
          <a:p>
            <a:r>
              <a:rPr lang="en-GB" sz="2200" dirty="0"/>
              <a:t>There are multiple arms</a:t>
            </a:r>
            <a:endParaRPr lang="en-US" sz="2200" dirty="0"/>
          </a:p>
        </p:txBody>
      </p:sp>
      <p:sp>
        <p:nvSpPr>
          <p:cNvPr id="13" name="TextBox 12"/>
          <p:cNvSpPr txBox="1"/>
          <p:nvPr/>
        </p:nvSpPr>
        <p:spPr>
          <a:xfrm>
            <a:off x="3919301" y="1668832"/>
            <a:ext cx="4674636" cy="430887"/>
          </a:xfrm>
          <a:prstGeom prst="rect">
            <a:avLst/>
          </a:prstGeom>
          <a:noFill/>
        </p:spPr>
        <p:txBody>
          <a:bodyPr wrap="square" rtlCol="0">
            <a:spAutoFit/>
          </a:bodyPr>
          <a:lstStyle/>
          <a:p>
            <a:r>
              <a:rPr lang="en-GB" sz="2200" dirty="0"/>
              <a:t>At each time step (round):</a:t>
            </a:r>
            <a:endParaRPr lang="en-US" sz="2200" dirty="0"/>
          </a:p>
        </p:txBody>
      </p:sp>
      <p:sp>
        <p:nvSpPr>
          <p:cNvPr id="14" name="TextBox 13"/>
          <p:cNvSpPr txBox="1"/>
          <p:nvPr/>
        </p:nvSpPr>
        <p:spPr>
          <a:xfrm>
            <a:off x="3976451" y="2252119"/>
            <a:ext cx="4674636" cy="430887"/>
          </a:xfrm>
          <a:prstGeom prst="rect">
            <a:avLst/>
          </a:prstGeom>
          <a:noFill/>
        </p:spPr>
        <p:txBody>
          <a:bodyPr wrap="square" rtlCol="0">
            <a:spAutoFit/>
          </a:bodyPr>
          <a:lstStyle/>
          <a:p>
            <a:pPr marL="342900" indent="-342900">
              <a:buFont typeface="Arial"/>
              <a:buChar char="•"/>
            </a:pPr>
            <a:r>
              <a:rPr lang="en-GB" sz="2200" dirty="0"/>
              <a:t>We choose 1 arm to pull</a:t>
            </a:r>
            <a:endParaRPr lang="en-US" sz="2200" dirty="0"/>
          </a:p>
        </p:txBody>
      </p:sp>
      <p:sp>
        <p:nvSpPr>
          <p:cNvPr id="15" name="TextBox 14"/>
          <p:cNvSpPr txBox="1"/>
          <p:nvPr/>
        </p:nvSpPr>
        <p:spPr>
          <a:xfrm>
            <a:off x="3985976" y="2849251"/>
            <a:ext cx="5148760" cy="769441"/>
          </a:xfrm>
          <a:prstGeom prst="rect">
            <a:avLst/>
          </a:prstGeom>
          <a:noFill/>
        </p:spPr>
        <p:txBody>
          <a:bodyPr wrap="square" rtlCol="0">
            <a:spAutoFit/>
          </a:bodyPr>
          <a:lstStyle/>
          <a:p>
            <a:pPr marL="342900" indent="-342900">
              <a:buFont typeface="Arial"/>
              <a:buChar char="•"/>
            </a:pPr>
            <a:r>
              <a:rPr lang="en-GB" sz="2200" dirty="0"/>
              <a:t>Receive a reward, drawn from an unknown distribution of that arm</a:t>
            </a:r>
            <a:endParaRPr lang="en-US" sz="2200" dirty="0"/>
          </a:p>
        </p:txBody>
      </p:sp>
      <p:sp>
        <p:nvSpPr>
          <p:cNvPr id="16" name="TextBox 15"/>
          <p:cNvSpPr txBox="1"/>
          <p:nvPr/>
        </p:nvSpPr>
        <p:spPr>
          <a:xfrm>
            <a:off x="403183" y="4011982"/>
            <a:ext cx="8683928" cy="430887"/>
          </a:xfrm>
          <a:prstGeom prst="rect">
            <a:avLst/>
          </a:prstGeom>
          <a:noFill/>
        </p:spPr>
        <p:txBody>
          <a:bodyPr wrap="square" rtlCol="0">
            <a:spAutoFit/>
          </a:bodyPr>
          <a:lstStyle/>
          <a:p>
            <a:r>
              <a:rPr lang="en-GB" sz="2200" dirty="0"/>
              <a:t>Objective: maximise the expected total reward </a:t>
            </a:r>
            <a:endParaRPr lang="en-US" sz="2200" dirty="0"/>
          </a:p>
        </p:txBody>
      </p:sp>
      <p:sp>
        <p:nvSpPr>
          <p:cNvPr id="17" name="TextBox 16"/>
          <p:cNvSpPr txBox="1"/>
          <p:nvPr/>
        </p:nvSpPr>
        <p:spPr>
          <a:xfrm>
            <a:off x="421075" y="4613644"/>
            <a:ext cx="8683928" cy="430887"/>
          </a:xfrm>
          <a:prstGeom prst="rect">
            <a:avLst/>
          </a:prstGeom>
          <a:noFill/>
        </p:spPr>
        <p:txBody>
          <a:bodyPr wrap="square" rtlCol="0">
            <a:spAutoFit/>
          </a:bodyPr>
          <a:lstStyle/>
          <a:p>
            <a:r>
              <a:rPr lang="en-GB" sz="2200" dirty="0"/>
              <a:t>Exploration: we want to learn each arm’s expected reward value</a:t>
            </a:r>
            <a:endParaRPr lang="en-US" sz="2200" dirty="0"/>
          </a:p>
        </p:txBody>
      </p:sp>
      <p:sp>
        <p:nvSpPr>
          <p:cNvPr id="18" name="TextBox 17"/>
          <p:cNvSpPr txBox="1"/>
          <p:nvPr/>
        </p:nvSpPr>
        <p:spPr>
          <a:xfrm>
            <a:off x="419058" y="5184230"/>
            <a:ext cx="8683928" cy="430887"/>
          </a:xfrm>
          <a:prstGeom prst="rect">
            <a:avLst/>
          </a:prstGeom>
          <a:noFill/>
        </p:spPr>
        <p:txBody>
          <a:bodyPr wrap="square" rtlCol="0">
            <a:spAutoFit/>
          </a:bodyPr>
          <a:lstStyle/>
          <a:p>
            <a:r>
              <a:rPr lang="en-GB" sz="2200" dirty="0"/>
              <a:t>Exploitation: we want to maximise the sum of the rewards</a:t>
            </a:r>
            <a:endParaRPr lang="en-US" sz="2200" dirty="0"/>
          </a:p>
        </p:txBody>
      </p:sp>
      <p:sp>
        <p:nvSpPr>
          <p:cNvPr id="19" name="TextBox 18"/>
          <p:cNvSpPr txBox="1"/>
          <p:nvPr/>
        </p:nvSpPr>
        <p:spPr>
          <a:xfrm>
            <a:off x="430385" y="5781130"/>
            <a:ext cx="8683928" cy="769441"/>
          </a:xfrm>
          <a:prstGeom prst="rect">
            <a:avLst/>
          </a:prstGeom>
          <a:noFill/>
        </p:spPr>
        <p:txBody>
          <a:bodyPr wrap="square" rtlCol="0">
            <a:spAutoFit/>
          </a:bodyPr>
          <a:lstStyle/>
          <a:p>
            <a:r>
              <a:rPr lang="en-GB" sz="2200" dirty="0"/>
              <a:t>MAB is the </a:t>
            </a:r>
            <a:r>
              <a:rPr lang="en-GB" sz="2200" b="1" dirty="0">
                <a:solidFill>
                  <a:srgbClr val="FF0000"/>
                </a:solidFill>
              </a:rPr>
              <a:t>simplest model </a:t>
            </a:r>
            <a:r>
              <a:rPr lang="en-GB" sz="2200" dirty="0"/>
              <a:t>that captures the dilemma of exploration vs. exploitation</a:t>
            </a:r>
            <a:endParaRPr lang="en-US" sz="2200" dirty="0"/>
          </a:p>
        </p:txBody>
      </p:sp>
      <p:sp>
        <p:nvSpPr>
          <p:cNvPr id="2" name="Slide Number Placeholder 1">
            <a:extLst>
              <a:ext uri="{FF2B5EF4-FFF2-40B4-BE49-F238E27FC236}">
                <a16:creationId xmlns:a16="http://schemas.microsoft.com/office/drawing/2014/main" id="{1CB007DF-2DB9-A142-9C35-89B9343B3E42}"/>
              </a:ext>
            </a:extLst>
          </p:cNvPr>
          <p:cNvSpPr>
            <a:spLocks noGrp="1"/>
          </p:cNvSpPr>
          <p:nvPr>
            <p:ph type="sldNum" sz="quarter" idx="12"/>
          </p:nvPr>
        </p:nvSpPr>
        <p:spPr/>
        <p:txBody>
          <a:bodyPr/>
          <a:lstStyle/>
          <a:p>
            <a:fld id="{F6C9DA0F-0981-4F4D-87AA-79E9E159B92B}" type="slidenum">
              <a:rPr lang="en-US" smtClean="0"/>
              <a:t>10</a:t>
            </a:fld>
            <a:endParaRPr lang="en-US"/>
          </a:p>
        </p:txBody>
      </p:sp>
    </p:spTree>
    <p:extLst>
      <p:ext uri="{BB962C8B-B14F-4D97-AF65-F5344CB8AC3E}">
        <p14:creationId xmlns:p14="http://schemas.microsoft.com/office/powerpoint/2010/main" val="419226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05073" y="95416"/>
            <a:ext cx="8675136" cy="1143000"/>
          </a:xfrm>
        </p:spPr>
        <p:txBody>
          <a:bodyPr>
            <a:normAutofit/>
          </a:bodyPr>
          <a:lstStyle/>
          <a:p>
            <a:pPr algn="l"/>
            <a:r>
              <a:rPr lang="en-US" sz="3600" dirty="0"/>
              <a:t>How to solve MAB problems?</a:t>
            </a:r>
          </a:p>
        </p:txBody>
      </p:sp>
      <p:sp>
        <p:nvSpPr>
          <p:cNvPr id="5" name="TextBox 4"/>
          <p:cNvSpPr txBox="1"/>
          <p:nvPr/>
        </p:nvSpPr>
        <p:spPr>
          <a:xfrm>
            <a:off x="324441" y="1459058"/>
            <a:ext cx="8756842" cy="769441"/>
          </a:xfrm>
          <a:prstGeom prst="rect">
            <a:avLst/>
          </a:prstGeom>
          <a:noFill/>
        </p:spPr>
        <p:txBody>
          <a:bodyPr wrap="square" rtlCol="0">
            <a:spAutoFit/>
          </a:bodyPr>
          <a:lstStyle/>
          <a:p>
            <a:pPr marL="342900" indent="-342900">
              <a:buFont typeface="Arial"/>
              <a:buChar char="•"/>
            </a:pPr>
            <a:r>
              <a:rPr lang="en-GB" sz="2200" dirty="0"/>
              <a:t>We don’t have knowledge about the expected reward values at the beginning. </a:t>
            </a:r>
            <a:endParaRPr lang="en-US" sz="2200" dirty="0"/>
          </a:p>
        </p:txBody>
      </p:sp>
      <p:sp>
        <p:nvSpPr>
          <p:cNvPr id="6" name="TextBox 5"/>
          <p:cNvSpPr txBox="1"/>
          <p:nvPr/>
        </p:nvSpPr>
        <p:spPr>
          <a:xfrm>
            <a:off x="340316" y="2380899"/>
            <a:ext cx="8756842" cy="430887"/>
          </a:xfrm>
          <a:prstGeom prst="rect">
            <a:avLst/>
          </a:prstGeom>
          <a:noFill/>
        </p:spPr>
        <p:txBody>
          <a:bodyPr wrap="square" rtlCol="0">
            <a:spAutoFit/>
          </a:bodyPr>
          <a:lstStyle/>
          <a:p>
            <a:pPr marL="342900" indent="-342900">
              <a:buFont typeface="Arial"/>
              <a:buChar char="•"/>
            </a:pPr>
            <a:r>
              <a:rPr lang="en-GB" sz="2200" dirty="0"/>
              <a:t>But we can learn these values through exploration.</a:t>
            </a:r>
            <a:endParaRPr lang="en-US" sz="2200" dirty="0"/>
          </a:p>
        </p:txBody>
      </p:sp>
      <p:sp>
        <p:nvSpPr>
          <p:cNvPr id="7" name="TextBox 6"/>
          <p:cNvSpPr txBox="1"/>
          <p:nvPr/>
        </p:nvSpPr>
        <p:spPr>
          <a:xfrm>
            <a:off x="340316" y="3104799"/>
            <a:ext cx="8756842" cy="769441"/>
          </a:xfrm>
          <a:prstGeom prst="rect">
            <a:avLst/>
          </a:prstGeom>
          <a:noFill/>
        </p:spPr>
        <p:txBody>
          <a:bodyPr wrap="square" rtlCol="0">
            <a:spAutoFit/>
          </a:bodyPr>
          <a:lstStyle/>
          <a:p>
            <a:pPr marL="342900" indent="-342900">
              <a:buFont typeface="Arial"/>
              <a:buChar char="•"/>
            </a:pPr>
            <a:r>
              <a:rPr lang="en-GB" sz="2200" dirty="0"/>
              <a:t>However, this indicates that we have to pull arms that are not optimal (to learn that they are not optimal).</a:t>
            </a:r>
            <a:endParaRPr lang="en-US" sz="2200" dirty="0"/>
          </a:p>
        </p:txBody>
      </p:sp>
      <p:sp>
        <p:nvSpPr>
          <p:cNvPr id="8" name="TextBox 7"/>
          <p:cNvSpPr txBox="1"/>
          <p:nvPr/>
        </p:nvSpPr>
        <p:spPr>
          <a:xfrm>
            <a:off x="340316" y="4121889"/>
            <a:ext cx="8756842" cy="1107996"/>
          </a:xfrm>
          <a:prstGeom prst="rect">
            <a:avLst/>
          </a:prstGeom>
          <a:noFill/>
        </p:spPr>
        <p:txBody>
          <a:bodyPr wrap="square" rtlCol="0">
            <a:spAutoFit/>
          </a:bodyPr>
          <a:lstStyle/>
          <a:p>
            <a:pPr marL="342900" indent="-342900">
              <a:buFont typeface="Arial"/>
              <a:buChar char="•"/>
            </a:pPr>
            <a:r>
              <a:rPr lang="en-GB" sz="2200" dirty="0"/>
              <a:t>We cannot achieve the optimal solution, which would be to pull the optimal arm (the one with the highest expected reward value) all the time.</a:t>
            </a:r>
            <a:endParaRPr lang="en-US" sz="2200" dirty="0"/>
          </a:p>
        </p:txBody>
      </p:sp>
      <p:sp>
        <p:nvSpPr>
          <p:cNvPr id="9" name="TextBox 8"/>
          <p:cNvSpPr txBox="1"/>
          <p:nvPr/>
        </p:nvSpPr>
        <p:spPr>
          <a:xfrm>
            <a:off x="356191" y="5409773"/>
            <a:ext cx="8756842" cy="769441"/>
          </a:xfrm>
          <a:prstGeom prst="rect">
            <a:avLst/>
          </a:prstGeom>
          <a:noFill/>
        </p:spPr>
        <p:txBody>
          <a:bodyPr wrap="square" rtlCol="0">
            <a:spAutoFit/>
          </a:bodyPr>
          <a:lstStyle/>
          <a:p>
            <a:pPr marL="342900" indent="-342900">
              <a:buFont typeface="Arial"/>
              <a:buChar char="•"/>
            </a:pPr>
            <a:r>
              <a:rPr lang="en-GB" sz="2200" dirty="0"/>
              <a:t>Our goal: design algorithms that are close to the optimum as much as possible (= good approximation)</a:t>
            </a:r>
            <a:endParaRPr lang="en-US" sz="2200" dirty="0"/>
          </a:p>
        </p:txBody>
      </p:sp>
      <p:sp>
        <p:nvSpPr>
          <p:cNvPr id="2" name="Slide Number Placeholder 1">
            <a:extLst>
              <a:ext uri="{FF2B5EF4-FFF2-40B4-BE49-F238E27FC236}">
                <a16:creationId xmlns:a16="http://schemas.microsoft.com/office/drawing/2014/main" id="{B3E833DB-ACE2-CC46-ADE2-77985AA37585}"/>
              </a:ext>
            </a:extLst>
          </p:cNvPr>
          <p:cNvSpPr>
            <a:spLocks noGrp="1"/>
          </p:cNvSpPr>
          <p:nvPr>
            <p:ph type="sldNum" sz="quarter" idx="12"/>
          </p:nvPr>
        </p:nvSpPr>
        <p:spPr/>
        <p:txBody>
          <a:bodyPr/>
          <a:lstStyle/>
          <a:p>
            <a:fld id="{F6C9DA0F-0981-4F4D-87AA-79E9E159B92B}" type="slidenum">
              <a:rPr lang="en-US" smtClean="0"/>
              <a:t>11</a:t>
            </a:fld>
            <a:endParaRPr lang="en-US"/>
          </a:p>
        </p:txBody>
      </p:sp>
    </p:spTree>
    <p:extLst>
      <p:ext uri="{BB962C8B-B14F-4D97-AF65-F5344CB8AC3E}">
        <p14:creationId xmlns:p14="http://schemas.microsoft.com/office/powerpoint/2010/main" val="390814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2651" y="220676"/>
            <a:ext cx="8675136" cy="1143000"/>
          </a:xfrm>
        </p:spPr>
        <p:txBody>
          <a:bodyPr>
            <a:normAutofit/>
          </a:bodyPr>
          <a:lstStyle/>
          <a:p>
            <a:pPr algn="l"/>
            <a:r>
              <a:rPr lang="en-US" sz="3600" dirty="0"/>
              <a:t>Performance of bandit algorithms</a:t>
            </a:r>
          </a:p>
        </p:txBody>
      </p:sp>
      <p:sp>
        <p:nvSpPr>
          <p:cNvPr id="5" name="TextBox 4"/>
          <p:cNvSpPr txBox="1"/>
          <p:nvPr/>
        </p:nvSpPr>
        <p:spPr>
          <a:xfrm>
            <a:off x="258525" y="1208324"/>
            <a:ext cx="8796836" cy="430887"/>
          </a:xfrm>
          <a:prstGeom prst="rect">
            <a:avLst/>
          </a:prstGeom>
          <a:noFill/>
        </p:spPr>
        <p:txBody>
          <a:bodyPr wrap="square" rtlCol="0">
            <a:spAutoFit/>
          </a:bodyPr>
          <a:lstStyle/>
          <a:p>
            <a:r>
              <a:rPr lang="en-GB" sz="2200" dirty="0"/>
              <a:t>So if we cannot achieve the best possible, then what else can we do?</a:t>
            </a:r>
            <a:endParaRPr lang="en-US" sz="2200" dirty="0"/>
          </a:p>
        </p:txBody>
      </p:sp>
      <p:sp>
        <p:nvSpPr>
          <p:cNvPr id="6" name="TextBox 5"/>
          <p:cNvSpPr txBox="1"/>
          <p:nvPr/>
        </p:nvSpPr>
        <p:spPr>
          <a:xfrm>
            <a:off x="283925" y="1868724"/>
            <a:ext cx="8796836" cy="769441"/>
          </a:xfrm>
          <a:prstGeom prst="rect">
            <a:avLst/>
          </a:prstGeom>
          <a:noFill/>
        </p:spPr>
        <p:txBody>
          <a:bodyPr wrap="square" rtlCol="0">
            <a:spAutoFit/>
          </a:bodyPr>
          <a:lstStyle/>
          <a:p>
            <a:r>
              <a:rPr lang="en-GB" sz="2200" dirty="0"/>
              <a:t>Answer: we can aim to design algorithms that have close performance to that of the best possible</a:t>
            </a:r>
            <a:endParaRPr lang="en-US" sz="2200" dirty="0"/>
          </a:p>
        </p:txBody>
      </p:sp>
      <p:sp>
        <p:nvSpPr>
          <p:cNvPr id="7" name="TextBox 6"/>
          <p:cNvSpPr txBox="1"/>
          <p:nvPr/>
        </p:nvSpPr>
        <p:spPr>
          <a:xfrm>
            <a:off x="283925" y="2820876"/>
            <a:ext cx="8796836" cy="430887"/>
          </a:xfrm>
          <a:prstGeom prst="rect">
            <a:avLst/>
          </a:prstGeom>
          <a:noFill/>
        </p:spPr>
        <p:txBody>
          <a:bodyPr wrap="square" rtlCol="0">
            <a:spAutoFit/>
          </a:bodyPr>
          <a:lstStyle/>
          <a:p>
            <a:r>
              <a:rPr lang="en-GB" sz="2200" dirty="0"/>
              <a:t>A performance measurement metric: </a:t>
            </a:r>
            <a:r>
              <a:rPr lang="en-GB" sz="2200" dirty="0">
                <a:solidFill>
                  <a:srgbClr val="FF0000"/>
                </a:solidFill>
              </a:rPr>
              <a:t>regret</a:t>
            </a:r>
            <a:r>
              <a:rPr lang="en-GB" sz="2200" dirty="0"/>
              <a:t> </a:t>
            </a:r>
            <a:endParaRPr lang="en-US" sz="2200" dirty="0"/>
          </a:p>
        </p:txBody>
      </p:sp>
      <p:sp>
        <p:nvSpPr>
          <p:cNvPr id="8" name="TextBox 7"/>
          <p:cNvSpPr txBox="1"/>
          <p:nvPr/>
        </p:nvSpPr>
        <p:spPr>
          <a:xfrm>
            <a:off x="283925" y="3450001"/>
            <a:ext cx="8796836" cy="769441"/>
          </a:xfrm>
          <a:prstGeom prst="rect">
            <a:avLst/>
          </a:prstGeom>
          <a:noFill/>
        </p:spPr>
        <p:txBody>
          <a:bodyPr wrap="square" rtlCol="0">
            <a:spAutoFit/>
          </a:bodyPr>
          <a:lstStyle/>
          <a:p>
            <a:r>
              <a:rPr lang="en-GB" sz="2200" dirty="0"/>
              <a:t>Regret: the difference between the (expected) performance of an algorithm with that of the best possible</a:t>
            </a:r>
            <a:endParaRPr lang="en-US" sz="2200" dirty="0"/>
          </a:p>
        </p:txBody>
      </p:sp>
      <p:sp>
        <p:nvSpPr>
          <p:cNvPr id="2" name="Slide Number Placeholder 1">
            <a:extLst>
              <a:ext uri="{FF2B5EF4-FFF2-40B4-BE49-F238E27FC236}">
                <a16:creationId xmlns:a16="http://schemas.microsoft.com/office/drawing/2014/main" id="{46F82831-F5B4-4A44-BA35-CC10CA7D5CAC}"/>
              </a:ext>
            </a:extLst>
          </p:cNvPr>
          <p:cNvSpPr>
            <a:spLocks noGrp="1"/>
          </p:cNvSpPr>
          <p:nvPr>
            <p:ph type="sldNum" sz="quarter" idx="12"/>
          </p:nvPr>
        </p:nvSpPr>
        <p:spPr/>
        <p:txBody>
          <a:bodyPr/>
          <a:lstStyle/>
          <a:p>
            <a:fld id="{F6C9DA0F-0981-4F4D-87AA-79E9E159B92B}" type="slidenum">
              <a:rPr lang="en-US" smtClean="0"/>
              <a:t>12</a:t>
            </a:fld>
            <a:endParaRPr lang="en-US"/>
          </a:p>
        </p:txBody>
      </p:sp>
    </p:spTree>
    <p:extLst>
      <p:ext uri="{BB962C8B-B14F-4D97-AF65-F5344CB8AC3E}">
        <p14:creationId xmlns:p14="http://schemas.microsoft.com/office/powerpoint/2010/main" val="877196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0021" y="243989"/>
            <a:ext cx="8675136" cy="1143000"/>
          </a:xfrm>
        </p:spPr>
        <p:txBody>
          <a:bodyPr>
            <a:normAutofit/>
          </a:bodyPr>
          <a:lstStyle/>
          <a:p>
            <a:pPr algn="l"/>
            <a:r>
              <a:rPr lang="en-US" sz="3600" dirty="0"/>
              <a:t>No-regret algorithms</a:t>
            </a:r>
          </a:p>
        </p:txBody>
      </p:sp>
      <p:sp>
        <p:nvSpPr>
          <p:cNvPr id="5" name="TextBox 4"/>
          <p:cNvSpPr txBox="1"/>
          <p:nvPr/>
        </p:nvSpPr>
        <p:spPr>
          <a:xfrm>
            <a:off x="180021" y="1212365"/>
            <a:ext cx="8796836" cy="769441"/>
          </a:xfrm>
          <a:prstGeom prst="rect">
            <a:avLst/>
          </a:prstGeom>
          <a:noFill/>
        </p:spPr>
        <p:txBody>
          <a:bodyPr wrap="square" rtlCol="0">
            <a:spAutoFit/>
          </a:bodyPr>
          <a:lstStyle/>
          <a:p>
            <a:r>
              <a:rPr lang="en-GB" sz="2200" dirty="0"/>
              <a:t>Regret is defined over a finite number of time steps (in the example, it was 100 time step). </a:t>
            </a:r>
            <a:endParaRPr lang="en-US" sz="2200" dirty="0"/>
          </a:p>
        </p:txBody>
      </p:sp>
      <p:sp>
        <p:nvSpPr>
          <p:cNvPr id="6" name="TextBox 5"/>
          <p:cNvSpPr txBox="1"/>
          <p:nvPr/>
        </p:nvSpPr>
        <p:spPr>
          <a:xfrm>
            <a:off x="205421" y="1904515"/>
            <a:ext cx="8796836" cy="769441"/>
          </a:xfrm>
          <a:prstGeom prst="rect">
            <a:avLst/>
          </a:prstGeom>
          <a:noFill/>
        </p:spPr>
        <p:txBody>
          <a:bodyPr wrap="square" rtlCol="0">
            <a:spAutoFit/>
          </a:bodyPr>
          <a:lstStyle/>
          <a:p>
            <a:r>
              <a:rPr lang="en-GB" sz="2200" dirty="0">
                <a:solidFill>
                  <a:srgbClr val="FF0000"/>
                </a:solidFill>
              </a:rPr>
              <a:t>Average regret</a:t>
            </a:r>
            <a:r>
              <a:rPr lang="en-GB" sz="2200" dirty="0"/>
              <a:t>: = regret divided by the number of time steps (i.e., it measures how much is our regret on average at each time step)</a:t>
            </a:r>
            <a:endParaRPr lang="en-US" sz="2200" dirty="0"/>
          </a:p>
        </p:txBody>
      </p:sp>
      <p:sp>
        <p:nvSpPr>
          <p:cNvPr id="7" name="TextBox 6"/>
          <p:cNvSpPr txBox="1"/>
          <p:nvPr/>
        </p:nvSpPr>
        <p:spPr>
          <a:xfrm>
            <a:off x="205421" y="2691915"/>
            <a:ext cx="8796836" cy="769441"/>
          </a:xfrm>
          <a:prstGeom prst="rect">
            <a:avLst/>
          </a:prstGeom>
          <a:noFill/>
        </p:spPr>
        <p:txBody>
          <a:bodyPr wrap="square" rtlCol="0">
            <a:spAutoFit/>
          </a:bodyPr>
          <a:lstStyle/>
          <a:p>
            <a:r>
              <a:rPr lang="en-GB" sz="2200" dirty="0">
                <a:solidFill>
                  <a:srgbClr val="FF0000"/>
                </a:solidFill>
              </a:rPr>
              <a:t>No-regret algorithm</a:t>
            </a:r>
            <a:r>
              <a:rPr lang="en-GB" sz="2200" dirty="0"/>
              <a:t>: = </a:t>
            </a:r>
            <a:r>
              <a:rPr lang="en-GB" sz="2200" dirty="0">
                <a:solidFill>
                  <a:srgbClr val="FF0000"/>
                </a:solidFill>
              </a:rPr>
              <a:t>if the average regret </a:t>
            </a:r>
            <a:r>
              <a:rPr lang="en-GB" sz="2200" dirty="0"/>
              <a:t>of the algorithm </a:t>
            </a:r>
            <a:r>
              <a:rPr lang="en-GB" sz="2200" dirty="0">
                <a:solidFill>
                  <a:srgbClr val="FF0000"/>
                </a:solidFill>
              </a:rPr>
              <a:t>converges to 0 as the size of horizon </a:t>
            </a:r>
            <a:r>
              <a:rPr lang="en-GB" sz="2200" dirty="0"/>
              <a:t>(i.e., number of time steps) </a:t>
            </a:r>
            <a:r>
              <a:rPr lang="en-GB" sz="2200" dirty="0">
                <a:solidFill>
                  <a:srgbClr val="FF0000"/>
                </a:solidFill>
              </a:rPr>
              <a:t>goes to infinity</a:t>
            </a:r>
            <a:endParaRPr lang="en-US" sz="2200" dirty="0">
              <a:solidFill>
                <a:srgbClr val="FF0000"/>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030726449"/>
              </p:ext>
            </p:extLst>
          </p:nvPr>
        </p:nvGraphicFramePr>
        <p:xfrm>
          <a:off x="563104" y="4054445"/>
          <a:ext cx="8128002" cy="741680"/>
        </p:xfrm>
        <a:graphic>
          <a:graphicData uri="http://schemas.openxmlformats.org/drawingml/2006/table">
            <a:tbl>
              <a:tblPr firstRow="1" bandRow="1">
                <a:tableStyleId>{5C22544A-7EE6-4342-B048-85BDC9FD1C3A}</a:tableStyleId>
              </a:tblPr>
              <a:tblGrid>
                <a:gridCol w="2778127">
                  <a:extLst>
                    <a:ext uri="{9D8B030D-6E8A-4147-A177-3AD203B41FA5}">
                      <a16:colId xmlns:a16="http://schemas.microsoft.com/office/drawing/2014/main" val="20000"/>
                    </a:ext>
                  </a:extLst>
                </a:gridCol>
                <a:gridCol w="1095375">
                  <a:extLst>
                    <a:ext uri="{9D8B030D-6E8A-4147-A177-3AD203B41FA5}">
                      <a16:colId xmlns:a16="http://schemas.microsoft.com/office/drawing/2014/main" val="20001"/>
                    </a:ext>
                  </a:extLst>
                </a:gridCol>
                <a:gridCol w="1031875">
                  <a:extLst>
                    <a:ext uri="{9D8B030D-6E8A-4147-A177-3AD203B41FA5}">
                      <a16:colId xmlns:a16="http://schemas.microsoft.com/office/drawing/2014/main" val="20002"/>
                    </a:ext>
                  </a:extLst>
                </a:gridCol>
                <a:gridCol w="1111250">
                  <a:extLst>
                    <a:ext uri="{9D8B030D-6E8A-4147-A177-3AD203B41FA5}">
                      <a16:colId xmlns:a16="http://schemas.microsoft.com/office/drawing/2014/main" val="20003"/>
                    </a:ext>
                  </a:extLst>
                </a:gridCol>
                <a:gridCol w="1127125">
                  <a:extLst>
                    <a:ext uri="{9D8B030D-6E8A-4147-A177-3AD203B41FA5}">
                      <a16:colId xmlns:a16="http://schemas.microsoft.com/office/drawing/2014/main" val="20004"/>
                    </a:ext>
                  </a:extLst>
                </a:gridCol>
                <a:gridCol w="984250">
                  <a:extLst>
                    <a:ext uri="{9D8B030D-6E8A-4147-A177-3AD203B41FA5}">
                      <a16:colId xmlns:a16="http://schemas.microsoft.com/office/drawing/2014/main" val="20005"/>
                    </a:ext>
                  </a:extLst>
                </a:gridCol>
              </a:tblGrid>
              <a:tr h="370840">
                <a:tc>
                  <a:txBody>
                    <a:bodyPr/>
                    <a:lstStyle/>
                    <a:p>
                      <a:r>
                        <a:rPr lang="en-US" dirty="0"/>
                        <a:t>Time horizon size (T)</a:t>
                      </a:r>
                    </a:p>
                  </a:txBody>
                  <a:tcPr/>
                </a:tc>
                <a:tc>
                  <a:txBody>
                    <a:bodyPr/>
                    <a:lstStyle/>
                    <a:p>
                      <a:r>
                        <a:rPr lang="en-US" dirty="0"/>
                        <a:t>100</a:t>
                      </a:r>
                    </a:p>
                  </a:txBody>
                  <a:tcPr/>
                </a:tc>
                <a:tc>
                  <a:txBody>
                    <a:bodyPr/>
                    <a:lstStyle/>
                    <a:p>
                      <a:r>
                        <a:rPr lang="en-US" dirty="0"/>
                        <a:t>200</a:t>
                      </a:r>
                    </a:p>
                  </a:txBody>
                  <a:tcPr/>
                </a:tc>
                <a:tc>
                  <a:txBody>
                    <a:bodyPr/>
                    <a:lstStyle/>
                    <a:p>
                      <a:r>
                        <a:rPr lang="en-US" dirty="0"/>
                        <a:t>300</a:t>
                      </a:r>
                    </a:p>
                  </a:txBody>
                  <a:tcPr/>
                </a:tc>
                <a:tc>
                  <a:txBody>
                    <a:bodyPr/>
                    <a:lstStyle/>
                    <a:p>
                      <a:r>
                        <a:rPr lang="en-US" dirty="0"/>
                        <a:t>…</a:t>
                      </a:r>
                    </a:p>
                  </a:txBody>
                  <a:tcPr/>
                </a:tc>
                <a:tc>
                  <a:txBody>
                    <a:bodyPr/>
                    <a:lstStyle/>
                    <a:p>
                      <a:r>
                        <a:rPr lang="en-US" dirty="0"/>
                        <a:t>10,000</a:t>
                      </a:r>
                    </a:p>
                  </a:txBody>
                  <a:tcPr/>
                </a:tc>
                <a:extLst>
                  <a:ext uri="{0D108BD9-81ED-4DB2-BD59-A6C34878D82A}">
                    <a16:rowId xmlns:a16="http://schemas.microsoft.com/office/drawing/2014/main" val="10000"/>
                  </a:ext>
                </a:extLst>
              </a:tr>
              <a:tr h="370840">
                <a:tc>
                  <a:txBody>
                    <a:bodyPr/>
                    <a:lstStyle/>
                    <a:p>
                      <a:r>
                        <a:rPr lang="en-US" dirty="0"/>
                        <a:t>Regret (</a:t>
                      </a:r>
                      <a:r>
                        <a:rPr lang="en-US" baseline="0" dirty="0"/>
                        <a:t>R)</a:t>
                      </a:r>
                      <a:endParaRPr lang="en-US" dirty="0"/>
                    </a:p>
                  </a:txBody>
                  <a:tcPr/>
                </a:tc>
                <a:tc>
                  <a:txBody>
                    <a:bodyPr/>
                    <a:lstStyle/>
                    <a:p>
                      <a:r>
                        <a:rPr lang="en-US" dirty="0"/>
                        <a:t>10</a:t>
                      </a:r>
                    </a:p>
                  </a:txBody>
                  <a:tcPr/>
                </a:tc>
                <a:tc>
                  <a:txBody>
                    <a:bodyPr/>
                    <a:lstStyle/>
                    <a:p>
                      <a:r>
                        <a:rPr lang="en-US" dirty="0"/>
                        <a:t>14.1</a:t>
                      </a:r>
                    </a:p>
                  </a:txBody>
                  <a:tcPr/>
                </a:tc>
                <a:tc>
                  <a:txBody>
                    <a:bodyPr/>
                    <a:lstStyle/>
                    <a:p>
                      <a:r>
                        <a:rPr lang="en-US" dirty="0"/>
                        <a:t>17.3</a:t>
                      </a:r>
                    </a:p>
                  </a:txBody>
                  <a:tcPr/>
                </a:tc>
                <a:tc>
                  <a:txBody>
                    <a:bodyPr/>
                    <a:lstStyle/>
                    <a:p>
                      <a:endParaRPr lang="en-US" dirty="0"/>
                    </a:p>
                  </a:txBody>
                  <a:tcPr/>
                </a:tc>
                <a:tc>
                  <a:txBody>
                    <a:bodyPr/>
                    <a:lstStyle/>
                    <a:p>
                      <a:r>
                        <a:rPr lang="en-US" dirty="0"/>
                        <a:t>100</a:t>
                      </a:r>
                    </a:p>
                  </a:txBody>
                  <a:tcPr/>
                </a:tc>
                <a:extLst>
                  <a:ext uri="{0D108BD9-81ED-4DB2-BD59-A6C34878D82A}">
                    <a16:rowId xmlns:a16="http://schemas.microsoft.com/office/drawing/2014/main" val="10001"/>
                  </a:ext>
                </a:extLst>
              </a:tr>
            </a:tbl>
          </a:graphicData>
        </a:graphic>
      </p:graphicFrame>
      <p:sp>
        <p:nvSpPr>
          <p:cNvPr id="9" name="TextBox 8"/>
          <p:cNvSpPr txBox="1"/>
          <p:nvPr/>
        </p:nvSpPr>
        <p:spPr>
          <a:xfrm>
            <a:off x="205421" y="4955690"/>
            <a:ext cx="8796836" cy="430887"/>
          </a:xfrm>
          <a:prstGeom prst="rect">
            <a:avLst/>
          </a:prstGeom>
          <a:noFill/>
        </p:spPr>
        <p:txBody>
          <a:bodyPr wrap="square" rtlCol="0">
            <a:spAutoFit/>
          </a:bodyPr>
          <a:lstStyle/>
          <a:p>
            <a:r>
              <a:rPr lang="en-US" sz="2200" dirty="0">
                <a:solidFill>
                  <a:srgbClr val="000000"/>
                </a:solidFill>
              </a:rPr>
              <a:t>In general, the algorithm has regret R =           where </a:t>
            </a:r>
            <a:r>
              <a:rPr lang="en-US" sz="2200" i="1" dirty="0">
                <a:solidFill>
                  <a:srgbClr val="000000"/>
                </a:solidFill>
              </a:rPr>
              <a:t>T  </a:t>
            </a:r>
            <a:r>
              <a:rPr lang="en-US" sz="2200" dirty="0">
                <a:solidFill>
                  <a:srgbClr val="000000"/>
                </a:solidFill>
              </a:rPr>
              <a:t>is the time horizon </a:t>
            </a:r>
          </a:p>
        </p:txBody>
      </p:sp>
      <p:pic>
        <p:nvPicPr>
          <p:cNvPr id="10" name="Picture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7607" y="4992453"/>
            <a:ext cx="492125" cy="337196"/>
          </a:xfrm>
          <a:prstGeom prst="rect">
            <a:avLst/>
          </a:prstGeom>
        </p:spPr>
      </p:pic>
      <p:sp>
        <p:nvSpPr>
          <p:cNvPr id="11" name="TextBox 10"/>
          <p:cNvSpPr txBox="1"/>
          <p:nvPr/>
        </p:nvSpPr>
        <p:spPr>
          <a:xfrm>
            <a:off x="167320" y="5569066"/>
            <a:ext cx="12024680" cy="430887"/>
          </a:xfrm>
          <a:prstGeom prst="rect">
            <a:avLst/>
          </a:prstGeom>
          <a:noFill/>
        </p:spPr>
        <p:txBody>
          <a:bodyPr wrap="square" rtlCol="0">
            <a:spAutoFit/>
          </a:bodyPr>
          <a:lstStyle/>
          <a:p>
            <a:r>
              <a:rPr lang="en-US" sz="2200" dirty="0">
                <a:solidFill>
                  <a:srgbClr val="000000"/>
                </a:solidFill>
              </a:rPr>
              <a:t>The average regret in this case is                           for each time horizon </a:t>
            </a:r>
            <a:r>
              <a:rPr lang="en-US" sz="2200" i="1" dirty="0">
                <a:solidFill>
                  <a:srgbClr val="000000"/>
                </a:solidFill>
              </a:rPr>
              <a:t>T </a:t>
            </a:r>
            <a:r>
              <a:rPr lang="en-US" sz="2200">
                <a:solidFill>
                  <a:srgbClr val="000000"/>
                </a:solidFill>
              </a:rPr>
              <a:t>-&gt; no-regret (as it converges to 0)</a:t>
            </a:r>
            <a:r>
              <a:rPr lang="en-US" sz="2200" i="1">
                <a:solidFill>
                  <a:srgbClr val="000000"/>
                </a:solidFill>
              </a:rPr>
              <a:t> </a:t>
            </a:r>
            <a:r>
              <a:rPr lang="en-US" sz="2200">
                <a:solidFill>
                  <a:srgbClr val="000000"/>
                </a:solidFill>
              </a:rPr>
              <a:t> </a:t>
            </a:r>
            <a:endParaRPr lang="en-US" sz="2200" dirty="0">
              <a:solidFill>
                <a:srgbClr val="000000"/>
              </a:solidFill>
            </a:endParaRPr>
          </a:p>
        </p:txBody>
      </p:sp>
      <p:pic>
        <p:nvPicPr>
          <p:cNvPr id="12" name="Picture 1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2606" y="5474876"/>
            <a:ext cx="1270000" cy="672353"/>
          </a:xfrm>
          <a:prstGeom prst="rect">
            <a:avLst/>
          </a:prstGeom>
        </p:spPr>
      </p:pic>
      <p:sp>
        <p:nvSpPr>
          <p:cNvPr id="15" name="TextBox 14"/>
          <p:cNvSpPr txBox="1"/>
          <p:nvPr/>
        </p:nvSpPr>
        <p:spPr>
          <a:xfrm>
            <a:off x="205421" y="3508981"/>
            <a:ext cx="8796836" cy="430887"/>
          </a:xfrm>
          <a:prstGeom prst="rect">
            <a:avLst/>
          </a:prstGeom>
          <a:noFill/>
        </p:spPr>
        <p:txBody>
          <a:bodyPr wrap="square" rtlCol="0">
            <a:spAutoFit/>
          </a:bodyPr>
          <a:lstStyle/>
          <a:p>
            <a:r>
              <a:rPr lang="en-GB" sz="2200" dirty="0">
                <a:solidFill>
                  <a:srgbClr val="000000"/>
                </a:solidFill>
              </a:rPr>
              <a:t>Example: an algorithm with the following regrets</a:t>
            </a:r>
            <a:endParaRPr lang="en-US" sz="2200" dirty="0">
              <a:solidFill>
                <a:srgbClr val="000000"/>
              </a:solidFill>
            </a:endParaRPr>
          </a:p>
        </p:txBody>
      </p:sp>
      <p:sp>
        <p:nvSpPr>
          <p:cNvPr id="2" name="Slide Number Placeholder 1">
            <a:extLst>
              <a:ext uri="{FF2B5EF4-FFF2-40B4-BE49-F238E27FC236}">
                <a16:creationId xmlns:a16="http://schemas.microsoft.com/office/drawing/2014/main" id="{B6430BAA-370A-194D-BA01-D3ADC282042D}"/>
              </a:ext>
            </a:extLst>
          </p:cNvPr>
          <p:cNvSpPr>
            <a:spLocks noGrp="1"/>
          </p:cNvSpPr>
          <p:nvPr>
            <p:ph type="sldNum" sz="quarter" idx="12"/>
          </p:nvPr>
        </p:nvSpPr>
        <p:spPr/>
        <p:txBody>
          <a:bodyPr/>
          <a:lstStyle/>
          <a:p>
            <a:fld id="{F6C9DA0F-0981-4F4D-87AA-79E9E159B92B}" type="slidenum">
              <a:rPr lang="en-US" smtClean="0"/>
              <a:t>13</a:t>
            </a:fld>
            <a:endParaRPr lang="en-US"/>
          </a:p>
        </p:txBody>
      </p:sp>
    </p:spTree>
    <p:extLst>
      <p:ext uri="{BB962C8B-B14F-4D97-AF65-F5344CB8AC3E}">
        <p14:creationId xmlns:p14="http://schemas.microsoft.com/office/powerpoint/2010/main" val="209532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1"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05072" y="-255313"/>
            <a:ext cx="8675136" cy="1143000"/>
          </a:xfrm>
        </p:spPr>
        <p:txBody>
          <a:bodyPr>
            <a:normAutofit/>
          </a:bodyPr>
          <a:lstStyle/>
          <a:p>
            <a:pPr algn="l"/>
            <a:r>
              <a:rPr lang="en-US" sz="3600" dirty="0"/>
              <a:t>The UCB algorithm for MABs</a:t>
            </a:r>
          </a:p>
        </p:txBody>
      </p:sp>
      <p:sp>
        <p:nvSpPr>
          <p:cNvPr id="5" name="TextBox 4"/>
          <p:cNvSpPr txBox="1"/>
          <p:nvPr/>
        </p:nvSpPr>
        <p:spPr>
          <a:xfrm>
            <a:off x="288676" y="1226189"/>
            <a:ext cx="8867613" cy="430887"/>
          </a:xfrm>
          <a:prstGeom prst="rect">
            <a:avLst/>
          </a:prstGeom>
          <a:noFill/>
        </p:spPr>
        <p:txBody>
          <a:bodyPr wrap="square" rtlCol="0">
            <a:spAutoFit/>
          </a:bodyPr>
          <a:lstStyle/>
          <a:p>
            <a:r>
              <a:rPr lang="en-US" sz="2200" dirty="0"/>
              <a:t>Initial phase: pull each arm once</a:t>
            </a:r>
          </a:p>
        </p:txBody>
      </p:sp>
      <p:sp>
        <p:nvSpPr>
          <p:cNvPr id="6" name="TextBox 5"/>
          <p:cNvSpPr txBox="1"/>
          <p:nvPr/>
        </p:nvSpPr>
        <p:spPr>
          <a:xfrm>
            <a:off x="303764" y="1739392"/>
            <a:ext cx="8867613" cy="430887"/>
          </a:xfrm>
          <a:prstGeom prst="rect">
            <a:avLst/>
          </a:prstGeom>
          <a:noFill/>
        </p:spPr>
        <p:txBody>
          <a:bodyPr wrap="square" rtlCol="0">
            <a:spAutoFit/>
          </a:bodyPr>
          <a:lstStyle/>
          <a:p>
            <a:r>
              <a:rPr lang="en-US" sz="2200" dirty="0"/>
              <a:t>Main phase:</a:t>
            </a:r>
          </a:p>
        </p:txBody>
      </p:sp>
      <p:sp>
        <p:nvSpPr>
          <p:cNvPr id="7" name="TextBox 6"/>
          <p:cNvSpPr txBox="1"/>
          <p:nvPr/>
        </p:nvSpPr>
        <p:spPr>
          <a:xfrm>
            <a:off x="286600" y="716477"/>
            <a:ext cx="8867613" cy="430887"/>
          </a:xfrm>
          <a:prstGeom prst="rect">
            <a:avLst/>
          </a:prstGeom>
          <a:noFill/>
        </p:spPr>
        <p:txBody>
          <a:bodyPr wrap="square" rtlCol="0">
            <a:spAutoFit/>
          </a:bodyPr>
          <a:lstStyle/>
          <a:p>
            <a:r>
              <a:rPr lang="en-US" sz="2200" dirty="0"/>
              <a:t>Assumption: all the rewards are between 0 and C</a:t>
            </a:r>
          </a:p>
        </p:txBody>
      </p:sp>
      <p:sp>
        <p:nvSpPr>
          <p:cNvPr id="8" name="TextBox 7"/>
          <p:cNvSpPr txBox="1"/>
          <p:nvPr/>
        </p:nvSpPr>
        <p:spPr>
          <a:xfrm>
            <a:off x="713781" y="4608994"/>
            <a:ext cx="8867613" cy="430887"/>
          </a:xfrm>
          <a:prstGeom prst="rect">
            <a:avLst/>
          </a:prstGeom>
          <a:noFill/>
        </p:spPr>
        <p:txBody>
          <a:bodyPr wrap="square" rtlCol="0">
            <a:spAutoFit/>
          </a:bodyPr>
          <a:lstStyle/>
          <a:p>
            <a:r>
              <a:rPr lang="en-US" sz="2200" dirty="0"/>
              <a:t>UCB index of arm </a:t>
            </a:r>
            <a:r>
              <a:rPr lang="en-US" sz="2200" dirty="0" err="1"/>
              <a:t>i</a:t>
            </a:r>
            <a:r>
              <a:rPr lang="en-US" sz="2200" dirty="0"/>
              <a:t>:</a:t>
            </a:r>
          </a:p>
        </p:txBody>
      </p:sp>
      <p:pic>
        <p:nvPicPr>
          <p:cNvPr id="9" name="Picture 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340" y="2980088"/>
            <a:ext cx="606834" cy="320755"/>
          </a:xfrm>
          <a:prstGeom prst="rect">
            <a:avLst/>
          </a:prstGeom>
        </p:spPr>
      </p:pic>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505" y="3460036"/>
            <a:ext cx="4193005" cy="842223"/>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341" y="2393957"/>
            <a:ext cx="456643" cy="337916"/>
          </a:xfrm>
          <a:prstGeom prst="rect">
            <a:avLst/>
          </a:prstGeom>
        </p:spPr>
      </p:pic>
      <p:sp>
        <p:nvSpPr>
          <p:cNvPr id="12" name="TextBox 11"/>
          <p:cNvSpPr txBox="1"/>
          <p:nvPr/>
        </p:nvSpPr>
        <p:spPr>
          <a:xfrm>
            <a:off x="1416199" y="2303678"/>
            <a:ext cx="8867613" cy="430887"/>
          </a:xfrm>
          <a:prstGeom prst="rect">
            <a:avLst/>
          </a:prstGeom>
          <a:noFill/>
        </p:spPr>
        <p:txBody>
          <a:bodyPr wrap="square" rtlCol="0">
            <a:spAutoFit/>
          </a:bodyPr>
          <a:lstStyle/>
          <a:p>
            <a:r>
              <a:rPr lang="en-US" sz="2200" dirty="0"/>
              <a:t>: the arm we pull at time step </a:t>
            </a:r>
            <a:r>
              <a:rPr lang="en-US" sz="2200" i="1" dirty="0"/>
              <a:t>t</a:t>
            </a:r>
          </a:p>
        </p:txBody>
      </p:sp>
      <p:sp>
        <p:nvSpPr>
          <p:cNvPr id="13" name="TextBox 12"/>
          <p:cNvSpPr txBox="1"/>
          <p:nvPr/>
        </p:nvSpPr>
        <p:spPr>
          <a:xfrm>
            <a:off x="1448451" y="2887117"/>
            <a:ext cx="8867613" cy="430887"/>
          </a:xfrm>
          <a:prstGeom prst="rect">
            <a:avLst/>
          </a:prstGeom>
          <a:noFill/>
        </p:spPr>
        <p:txBody>
          <a:bodyPr wrap="square" rtlCol="0">
            <a:spAutoFit/>
          </a:bodyPr>
          <a:lstStyle/>
          <a:p>
            <a:r>
              <a:rPr lang="en-US" sz="2200" dirty="0"/>
              <a:t>: the number of times we have pulled arm </a:t>
            </a:r>
            <a:r>
              <a:rPr lang="en-US" sz="2200" i="1" dirty="0"/>
              <a:t>I </a:t>
            </a:r>
            <a:r>
              <a:rPr lang="en-US" sz="2200" dirty="0"/>
              <a:t>up to </a:t>
            </a:r>
            <a:r>
              <a:rPr lang="en-US" sz="2200" i="1" dirty="0"/>
              <a:t>t</a:t>
            </a:r>
          </a:p>
        </p:txBody>
      </p:sp>
      <p:sp>
        <p:nvSpPr>
          <p:cNvPr id="14" name="TextBox 13"/>
          <p:cNvSpPr txBox="1"/>
          <p:nvPr/>
        </p:nvSpPr>
        <p:spPr>
          <a:xfrm>
            <a:off x="5059844" y="3644075"/>
            <a:ext cx="3679245" cy="430887"/>
          </a:xfrm>
          <a:prstGeom prst="rect">
            <a:avLst/>
          </a:prstGeom>
          <a:noFill/>
        </p:spPr>
        <p:txBody>
          <a:bodyPr wrap="square" rtlCol="0">
            <a:spAutoFit/>
          </a:bodyPr>
          <a:lstStyle/>
          <a:p>
            <a:r>
              <a:rPr lang="en-US" sz="2200" dirty="0"/>
              <a:t>: average reward of arm </a:t>
            </a:r>
            <a:r>
              <a:rPr lang="en-US" sz="2200" i="1" dirty="0" err="1"/>
              <a:t>i</a:t>
            </a:r>
            <a:r>
              <a:rPr lang="en-US" sz="2200" i="1" dirty="0"/>
              <a:t> </a:t>
            </a:r>
            <a:r>
              <a:rPr lang="en-US" sz="2200" dirty="0"/>
              <a:t>at </a:t>
            </a:r>
            <a:r>
              <a:rPr lang="en-US" sz="2200" i="1" dirty="0"/>
              <a:t>t</a:t>
            </a:r>
          </a:p>
        </p:txBody>
      </p:sp>
      <p:pic>
        <p:nvPicPr>
          <p:cNvPr id="15" name="Picture 1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0681" y="4391719"/>
            <a:ext cx="2144913" cy="899214"/>
          </a:xfrm>
          <a:prstGeom prst="rect">
            <a:avLst/>
          </a:prstGeom>
        </p:spPr>
      </p:pic>
      <p:sp>
        <p:nvSpPr>
          <p:cNvPr id="16" name="TextBox 15"/>
          <p:cNvSpPr txBox="1"/>
          <p:nvPr/>
        </p:nvSpPr>
        <p:spPr>
          <a:xfrm>
            <a:off x="695665" y="5414119"/>
            <a:ext cx="8867613" cy="430887"/>
          </a:xfrm>
          <a:prstGeom prst="rect">
            <a:avLst/>
          </a:prstGeom>
          <a:noFill/>
        </p:spPr>
        <p:txBody>
          <a:bodyPr wrap="square" rtlCol="0">
            <a:spAutoFit/>
          </a:bodyPr>
          <a:lstStyle/>
          <a:p>
            <a:r>
              <a:rPr lang="en-US" sz="2200" dirty="0"/>
              <a:t>Pulling policy: pull the arm with highest UCB index (</a:t>
            </a:r>
            <a:r>
              <a:rPr lang="en-US" sz="2200" i="1" dirty="0"/>
              <a:t>= </a:t>
            </a:r>
            <a:r>
              <a:rPr lang="en-US" sz="2200" i="1" dirty="0" err="1"/>
              <a:t>i</a:t>
            </a:r>
            <a:r>
              <a:rPr lang="en-US" sz="2200" i="1" dirty="0"/>
              <a:t>(t)</a:t>
            </a:r>
            <a:r>
              <a:rPr lang="en-US" sz="2200" dirty="0"/>
              <a:t>)</a:t>
            </a:r>
          </a:p>
        </p:txBody>
      </p:sp>
      <p:sp>
        <p:nvSpPr>
          <p:cNvPr id="17" name="TextBox 16"/>
          <p:cNvSpPr txBox="1"/>
          <p:nvPr/>
        </p:nvSpPr>
        <p:spPr>
          <a:xfrm>
            <a:off x="2283240" y="5964041"/>
            <a:ext cx="8867613" cy="430887"/>
          </a:xfrm>
          <a:prstGeom prst="rect">
            <a:avLst/>
          </a:prstGeom>
          <a:noFill/>
        </p:spPr>
        <p:txBody>
          <a:bodyPr wrap="square" rtlCol="0">
            <a:spAutoFit/>
          </a:bodyPr>
          <a:lstStyle/>
          <a:p>
            <a:r>
              <a:rPr lang="en-US" sz="2200" dirty="0"/>
              <a:t>Update knowledge (number of pulls, average reward) of </a:t>
            </a:r>
            <a:r>
              <a:rPr lang="en-US" sz="2200" i="1" dirty="0" err="1"/>
              <a:t>i</a:t>
            </a:r>
            <a:r>
              <a:rPr lang="en-US" sz="2200" i="1" dirty="0"/>
              <a:t>(t)</a:t>
            </a:r>
          </a:p>
        </p:txBody>
      </p:sp>
      <p:sp>
        <p:nvSpPr>
          <p:cNvPr id="2" name="Slide Number Placeholder 1">
            <a:extLst>
              <a:ext uri="{FF2B5EF4-FFF2-40B4-BE49-F238E27FC236}">
                <a16:creationId xmlns:a16="http://schemas.microsoft.com/office/drawing/2014/main" id="{76E1D8BE-B175-4B40-BF3B-03AC8A6B9E93}"/>
              </a:ext>
            </a:extLst>
          </p:cNvPr>
          <p:cNvSpPr>
            <a:spLocks noGrp="1"/>
          </p:cNvSpPr>
          <p:nvPr>
            <p:ph type="sldNum" sz="quarter" idx="12"/>
          </p:nvPr>
        </p:nvSpPr>
        <p:spPr/>
        <p:txBody>
          <a:bodyPr/>
          <a:lstStyle/>
          <a:p>
            <a:fld id="{F6C9DA0F-0981-4F4D-87AA-79E9E159B92B}" type="slidenum">
              <a:rPr lang="en-US" smtClean="0"/>
              <a:t>14</a:t>
            </a:fld>
            <a:endParaRPr lang="en-US"/>
          </a:p>
        </p:txBody>
      </p:sp>
    </p:spTree>
    <p:extLst>
      <p:ext uri="{BB962C8B-B14F-4D97-AF65-F5344CB8AC3E}">
        <p14:creationId xmlns:p14="http://schemas.microsoft.com/office/powerpoint/2010/main" val="415979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2" grpId="0"/>
      <p:bldP spid="13" grpId="0"/>
      <p:bldP spid="14"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7599" y="0"/>
            <a:ext cx="8675136" cy="1143000"/>
          </a:xfrm>
        </p:spPr>
        <p:txBody>
          <a:bodyPr>
            <a:normAutofit/>
          </a:bodyPr>
          <a:lstStyle/>
          <a:p>
            <a:pPr algn="l"/>
            <a:r>
              <a:rPr lang="en-US" sz="3600" dirty="0"/>
              <a:t>A useful lemma: </a:t>
            </a:r>
            <a:r>
              <a:rPr lang="en-US" sz="3600" dirty="0" err="1"/>
              <a:t>Hoeffding’s</a:t>
            </a:r>
            <a:r>
              <a:rPr lang="en-US" sz="3600" dirty="0"/>
              <a:t> inequality</a:t>
            </a:r>
          </a:p>
        </p:txBody>
      </p:sp>
      <p:sp>
        <p:nvSpPr>
          <p:cNvPr id="12" name="TextBox 11"/>
          <p:cNvSpPr txBox="1"/>
          <p:nvPr/>
        </p:nvSpPr>
        <p:spPr>
          <a:xfrm>
            <a:off x="234764" y="3400657"/>
            <a:ext cx="8867613" cy="430887"/>
          </a:xfrm>
          <a:prstGeom prst="rect">
            <a:avLst/>
          </a:prstGeom>
          <a:noFill/>
        </p:spPr>
        <p:txBody>
          <a:bodyPr wrap="square" rtlCol="0">
            <a:spAutoFit/>
          </a:bodyPr>
          <a:lstStyle/>
          <a:p>
            <a:r>
              <a:rPr lang="en-US" sz="2200" dirty="0" err="1"/>
              <a:t>Hoeffding’s</a:t>
            </a:r>
            <a:r>
              <a:rPr lang="en-US" sz="2200" dirty="0"/>
              <a:t> inequality:</a:t>
            </a:r>
          </a:p>
        </p:txBody>
      </p:sp>
      <p:pic>
        <p:nvPicPr>
          <p:cNvPr id="7" name="Picture 6"/>
          <p:cNvPicPr>
            <a:picLocks noChangeAspect="1"/>
          </p:cNvPicPr>
          <p:nvPr/>
        </p:nvPicPr>
        <p:blipFill>
          <a:blip r:embed="rId2"/>
          <a:stretch>
            <a:fillRect/>
          </a:stretch>
        </p:blipFill>
        <p:spPr>
          <a:xfrm>
            <a:off x="2374806" y="4275835"/>
            <a:ext cx="2984500" cy="368300"/>
          </a:xfrm>
          <a:prstGeom prst="rect">
            <a:avLst/>
          </a:prstGeom>
        </p:spPr>
      </p:pic>
      <p:pic>
        <p:nvPicPr>
          <p:cNvPr id="8" name="Picture 7"/>
          <p:cNvPicPr>
            <a:picLocks noChangeAspect="1"/>
          </p:cNvPicPr>
          <p:nvPr/>
        </p:nvPicPr>
        <p:blipFill>
          <a:blip r:embed="rId3"/>
          <a:stretch>
            <a:fillRect/>
          </a:stretch>
        </p:blipFill>
        <p:spPr>
          <a:xfrm>
            <a:off x="2374806" y="5088427"/>
            <a:ext cx="2984500" cy="368300"/>
          </a:xfrm>
          <a:prstGeom prst="rect">
            <a:avLst/>
          </a:prstGeom>
        </p:spPr>
      </p:pic>
      <p:pic>
        <p:nvPicPr>
          <p:cNvPr id="9" name="Picture 8"/>
          <p:cNvPicPr>
            <a:picLocks noChangeAspect="1"/>
          </p:cNvPicPr>
          <p:nvPr/>
        </p:nvPicPr>
        <p:blipFill>
          <a:blip r:embed="rId4"/>
          <a:stretch>
            <a:fillRect/>
          </a:stretch>
        </p:blipFill>
        <p:spPr>
          <a:xfrm>
            <a:off x="369768" y="1515995"/>
            <a:ext cx="1104900" cy="292100"/>
          </a:xfrm>
          <a:prstGeom prst="rect">
            <a:avLst/>
          </a:prstGeom>
        </p:spPr>
      </p:pic>
      <p:pic>
        <p:nvPicPr>
          <p:cNvPr id="10" name="Picture 9"/>
          <p:cNvPicPr>
            <a:picLocks noChangeAspect="1"/>
          </p:cNvPicPr>
          <p:nvPr/>
        </p:nvPicPr>
        <p:blipFill>
          <a:blip r:embed="rId5"/>
          <a:stretch>
            <a:fillRect/>
          </a:stretch>
        </p:blipFill>
        <p:spPr>
          <a:xfrm>
            <a:off x="369768" y="2283264"/>
            <a:ext cx="1816100" cy="673100"/>
          </a:xfrm>
          <a:prstGeom prst="rect">
            <a:avLst/>
          </a:prstGeom>
        </p:spPr>
      </p:pic>
      <p:sp>
        <p:nvSpPr>
          <p:cNvPr id="2" name="Slide Number Placeholder 1">
            <a:extLst>
              <a:ext uri="{FF2B5EF4-FFF2-40B4-BE49-F238E27FC236}">
                <a16:creationId xmlns:a16="http://schemas.microsoft.com/office/drawing/2014/main" id="{6B6DE469-9CE1-2F40-9E04-AF8543EA661A}"/>
              </a:ext>
            </a:extLst>
          </p:cNvPr>
          <p:cNvSpPr>
            <a:spLocks noGrp="1"/>
          </p:cNvSpPr>
          <p:nvPr>
            <p:ph type="sldNum" sz="quarter" idx="12"/>
          </p:nvPr>
        </p:nvSpPr>
        <p:spPr/>
        <p:txBody>
          <a:bodyPr/>
          <a:lstStyle/>
          <a:p>
            <a:fld id="{F6C9DA0F-0981-4F4D-87AA-79E9E159B92B}" type="slidenum">
              <a:rPr lang="en-US" smtClean="0"/>
              <a:t>15</a:t>
            </a:fld>
            <a:endParaRPr lang="en-US"/>
          </a:p>
        </p:txBody>
      </p:sp>
    </p:spTree>
    <p:extLst>
      <p:ext uri="{BB962C8B-B14F-4D97-AF65-F5344CB8AC3E}">
        <p14:creationId xmlns:p14="http://schemas.microsoft.com/office/powerpoint/2010/main" val="544799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494" y="-36905"/>
            <a:ext cx="8675136" cy="1143000"/>
          </a:xfrm>
        </p:spPr>
        <p:txBody>
          <a:bodyPr>
            <a:normAutofit/>
          </a:bodyPr>
          <a:lstStyle/>
          <a:p>
            <a:pPr algn="l"/>
            <a:r>
              <a:rPr lang="en-US" sz="3600" dirty="0"/>
              <a:t>The intuition behind UCB</a:t>
            </a:r>
          </a:p>
        </p:txBody>
      </p:sp>
      <p:sp>
        <p:nvSpPr>
          <p:cNvPr id="3" name="TextBox 2"/>
          <p:cNvSpPr txBox="1"/>
          <p:nvPr/>
        </p:nvSpPr>
        <p:spPr>
          <a:xfrm>
            <a:off x="249022" y="1048234"/>
            <a:ext cx="11518908" cy="769441"/>
          </a:xfrm>
          <a:prstGeom prst="rect">
            <a:avLst/>
          </a:prstGeom>
          <a:noFill/>
        </p:spPr>
        <p:txBody>
          <a:bodyPr wrap="square" rtlCol="0">
            <a:spAutoFit/>
          </a:bodyPr>
          <a:lstStyle/>
          <a:p>
            <a:r>
              <a:rPr lang="en-US" sz="2200" dirty="0"/>
              <a:t>The UCB index captures both: the estimated expected reward value </a:t>
            </a:r>
          </a:p>
          <a:p>
            <a:r>
              <a:rPr lang="en-US" sz="2200" dirty="0"/>
              <a:t>							    &amp; the uncertainty about this estimation</a:t>
            </a:r>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5587" y="2087445"/>
            <a:ext cx="2144913" cy="899214"/>
          </a:xfrm>
          <a:prstGeom prst="rect">
            <a:avLst/>
          </a:prstGeom>
        </p:spPr>
      </p:pic>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38" y="3287712"/>
            <a:ext cx="3638596" cy="946207"/>
          </a:xfrm>
          <a:prstGeom prst="rect">
            <a:avLst/>
          </a:prstGeom>
        </p:spPr>
      </p:pic>
      <p:sp>
        <p:nvSpPr>
          <p:cNvPr id="6" name="TextBox 5"/>
          <p:cNvSpPr txBox="1"/>
          <p:nvPr/>
        </p:nvSpPr>
        <p:spPr>
          <a:xfrm>
            <a:off x="4232839" y="3529270"/>
            <a:ext cx="4482727" cy="430887"/>
          </a:xfrm>
          <a:prstGeom prst="rect">
            <a:avLst/>
          </a:prstGeom>
          <a:noFill/>
        </p:spPr>
        <p:txBody>
          <a:bodyPr wrap="square" rtlCol="0">
            <a:spAutoFit/>
          </a:bodyPr>
          <a:lstStyle/>
          <a:p>
            <a:r>
              <a:rPr lang="en-US" sz="2200" dirty="0"/>
              <a:t>is very small (by </a:t>
            </a:r>
            <a:r>
              <a:rPr lang="en-US" sz="2200" dirty="0" err="1"/>
              <a:t>Hoeffding</a:t>
            </a:r>
            <a:r>
              <a:rPr lang="en-US" sz="2200" dirty="0"/>
              <a:t>)</a:t>
            </a:r>
          </a:p>
        </p:txBody>
      </p:sp>
      <p:sp>
        <p:nvSpPr>
          <p:cNvPr id="7" name="TextBox 6"/>
          <p:cNvSpPr txBox="1"/>
          <p:nvPr/>
        </p:nvSpPr>
        <p:spPr>
          <a:xfrm>
            <a:off x="299562" y="4728865"/>
            <a:ext cx="8867613" cy="430887"/>
          </a:xfrm>
          <a:prstGeom prst="rect">
            <a:avLst/>
          </a:prstGeom>
          <a:noFill/>
        </p:spPr>
        <p:txBody>
          <a:bodyPr wrap="square" rtlCol="0">
            <a:spAutoFit/>
          </a:bodyPr>
          <a:lstStyle/>
          <a:p>
            <a:r>
              <a:rPr lang="en-US" sz="2200" dirty="0"/>
              <a:t>Choosing the highest UCB index captures both: exploitation and exploration</a:t>
            </a:r>
          </a:p>
        </p:txBody>
      </p:sp>
      <p:sp>
        <p:nvSpPr>
          <p:cNvPr id="8" name="TextBox 7"/>
          <p:cNvSpPr txBox="1"/>
          <p:nvPr/>
        </p:nvSpPr>
        <p:spPr>
          <a:xfrm>
            <a:off x="334842" y="5586911"/>
            <a:ext cx="8867613" cy="769441"/>
          </a:xfrm>
          <a:prstGeom prst="rect">
            <a:avLst/>
          </a:prstGeom>
          <a:noFill/>
        </p:spPr>
        <p:txBody>
          <a:bodyPr wrap="square" rtlCol="0">
            <a:spAutoFit/>
          </a:bodyPr>
          <a:lstStyle/>
          <a:p>
            <a:pPr marL="342900" indent="-342900">
              <a:buFont typeface="Arial"/>
              <a:buChar char="•"/>
            </a:pPr>
            <a:r>
              <a:rPr lang="en-US" sz="2200" dirty="0"/>
              <a:t>high UCB index = worth to exploit (high expected reward)</a:t>
            </a:r>
          </a:p>
          <a:p>
            <a:pPr marL="342900" indent="-342900">
              <a:buFont typeface="Arial"/>
              <a:buChar char="•"/>
            </a:pPr>
            <a:r>
              <a:rPr lang="en-US" sz="2200" dirty="0"/>
              <a:t>or worth to explore (high uncertainty)</a:t>
            </a:r>
          </a:p>
        </p:txBody>
      </p:sp>
      <p:sp>
        <p:nvSpPr>
          <p:cNvPr id="9" name="Slide Number Placeholder 8">
            <a:extLst>
              <a:ext uri="{FF2B5EF4-FFF2-40B4-BE49-F238E27FC236}">
                <a16:creationId xmlns:a16="http://schemas.microsoft.com/office/drawing/2014/main" id="{E0A12D4D-B9D3-BB4F-AA31-80421ED6AA3D}"/>
              </a:ext>
            </a:extLst>
          </p:cNvPr>
          <p:cNvSpPr>
            <a:spLocks noGrp="1"/>
          </p:cNvSpPr>
          <p:nvPr>
            <p:ph type="sldNum" sz="quarter" idx="12"/>
          </p:nvPr>
        </p:nvSpPr>
        <p:spPr/>
        <p:txBody>
          <a:bodyPr/>
          <a:lstStyle/>
          <a:p>
            <a:fld id="{F6C9DA0F-0981-4F4D-87AA-79E9E159B92B}" type="slidenum">
              <a:rPr lang="en-US" smtClean="0"/>
              <a:t>16</a:t>
            </a:fld>
            <a:endParaRPr lang="en-US"/>
          </a:p>
        </p:txBody>
      </p:sp>
    </p:spTree>
    <p:extLst>
      <p:ext uri="{BB962C8B-B14F-4D97-AF65-F5344CB8AC3E}">
        <p14:creationId xmlns:p14="http://schemas.microsoft.com/office/powerpoint/2010/main" val="4175120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4969" y="-230261"/>
            <a:ext cx="8675136" cy="1143000"/>
          </a:xfrm>
        </p:spPr>
        <p:txBody>
          <a:bodyPr>
            <a:normAutofit/>
          </a:bodyPr>
          <a:lstStyle/>
          <a:p>
            <a:pPr algn="l"/>
            <a:r>
              <a:rPr lang="en-US" sz="3600" dirty="0"/>
              <a:t>Regret bounds</a:t>
            </a:r>
          </a:p>
        </p:txBody>
      </p:sp>
      <p:sp>
        <p:nvSpPr>
          <p:cNvPr id="3" name="TextBox 2"/>
          <p:cNvSpPr txBox="1"/>
          <p:nvPr/>
        </p:nvSpPr>
        <p:spPr>
          <a:xfrm>
            <a:off x="730410" y="1528991"/>
            <a:ext cx="8867613" cy="430887"/>
          </a:xfrm>
          <a:prstGeom prst="rect">
            <a:avLst/>
          </a:prstGeom>
          <a:noFill/>
        </p:spPr>
        <p:txBody>
          <a:bodyPr wrap="square" rtlCol="0">
            <a:spAutoFit/>
          </a:bodyPr>
          <a:lstStyle/>
          <a:p>
            <a:r>
              <a:rPr lang="en-US" sz="2200" b="1" dirty="0"/>
              <a:t>Theorem1: </a:t>
            </a:r>
            <a:r>
              <a:rPr lang="en-US" sz="2200" dirty="0"/>
              <a:t>the expected regret of UCB is at most </a:t>
            </a:r>
            <a:r>
              <a:rPr lang="en-US" sz="2200" i="1" dirty="0"/>
              <a:t>O(</a:t>
            </a:r>
            <a:r>
              <a:rPr lang="en-US" sz="2200" i="1" dirty="0" err="1"/>
              <a:t>lnT</a:t>
            </a:r>
            <a:r>
              <a:rPr lang="en-US" sz="2200" i="1" dirty="0"/>
              <a:t>)</a:t>
            </a:r>
          </a:p>
        </p:txBody>
      </p:sp>
      <p:sp>
        <p:nvSpPr>
          <p:cNvPr id="5" name="TextBox 4"/>
          <p:cNvSpPr txBox="1"/>
          <p:nvPr/>
        </p:nvSpPr>
        <p:spPr>
          <a:xfrm>
            <a:off x="247777" y="2279176"/>
            <a:ext cx="8867613" cy="430887"/>
          </a:xfrm>
          <a:prstGeom prst="rect">
            <a:avLst/>
          </a:prstGeom>
          <a:noFill/>
        </p:spPr>
        <p:txBody>
          <a:bodyPr wrap="square" rtlCol="0">
            <a:spAutoFit/>
          </a:bodyPr>
          <a:lstStyle/>
          <a:p>
            <a:r>
              <a:rPr lang="en-US" sz="2200" b="1" dirty="0"/>
              <a:t>Lower bound </a:t>
            </a:r>
            <a:r>
              <a:rPr lang="en-US" sz="2200" dirty="0"/>
              <a:t>of the regret:</a:t>
            </a:r>
            <a:endParaRPr lang="en-US" sz="2200" i="1" dirty="0"/>
          </a:p>
        </p:txBody>
      </p:sp>
      <p:sp>
        <p:nvSpPr>
          <p:cNvPr id="6" name="TextBox 5"/>
          <p:cNvSpPr txBox="1"/>
          <p:nvPr/>
        </p:nvSpPr>
        <p:spPr>
          <a:xfrm>
            <a:off x="241417" y="2943171"/>
            <a:ext cx="8867613" cy="769441"/>
          </a:xfrm>
          <a:prstGeom prst="rect">
            <a:avLst/>
          </a:prstGeom>
          <a:noFill/>
        </p:spPr>
        <p:txBody>
          <a:bodyPr wrap="square" rtlCol="0">
            <a:spAutoFit/>
          </a:bodyPr>
          <a:lstStyle/>
          <a:p>
            <a:r>
              <a:rPr lang="en-US" sz="2200" dirty="0"/>
              <a:t>Let F(T) is a function of T: F(T) is a lower bound of the regret, if no algorithm can achieve better regret than F(T)</a:t>
            </a:r>
            <a:endParaRPr lang="en-US" sz="2200" i="1" dirty="0"/>
          </a:p>
        </p:txBody>
      </p:sp>
      <p:sp>
        <p:nvSpPr>
          <p:cNvPr id="7" name="TextBox 6"/>
          <p:cNvSpPr txBox="1"/>
          <p:nvPr/>
        </p:nvSpPr>
        <p:spPr>
          <a:xfrm>
            <a:off x="241417" y="862112"/>
            <a:ext cx="8867613" cy="430887"/>
          </a:xfrm>
          <a:prstGeom prst="rect">
            <a:avLst/>
          </a:prstGeom>
          <a:noFill/>
        </p:spPr>
        <p:txBody>
          <a:bodyPr wrap="square" rtlCol="0">
            <a:spAutoFit/>
          </a:bodyPr>
          <a:lstStyle/>
          <a:p>
            <a:r>
              <a:rPr lang="en-US" sz="2200" b="1" dirty="0"/>
              <a:t>Upper bound </a:t>
            </a:r>
            <a:r>
              <a:rPr lang="en-US" sz="2200" dirty="0"/>
              <a:t>of the regret:</a:t>
            </a:r>
            <a:endParaRPr lang="en-US" sz="2200" i="1" dirty="0"/>
          </a:p>
        </p:txBody>
      </p:sp>
      <p:sp>
        <p:nvSpPr>
          <p:cNvPr id="8" name="TextBox 7"/>
          <p:cNvSpPr txBox="1"/>
          <p:nvPr/>
        </p:nvSpPr>
        <p:spPr>
          <a:xfrm>
            <a:off x="252697" y="3865012"/>
            <a:ext cx="8867613" cy="769441"/>
          </a:xfrm>
          <a:prstGeom prst="rect">
            <a:avLst/>
          </a:prstGeom>
          <a:noFill/>
        </p:spPr>
        <p:txBody>
          <a:bodyPr wrap="square" rtlCol="0">
            <a:spAutoFit/>
          </a:bodyPr>
          <a:lstStyle/>
          <a:p>
            <a:r>
              <a:rPr lang="en-US" sz="2200" dirty="0"/>
              <a:t>More precisely: for any algorithm A, there exists a setting S(A), such that within that setting, A cannot achieve better (i.e., lower) regret than F(T)  </a:t>
            </a:r>
            <a:endParaRPr lang="en-US" sz="2200" i="1" dirty="0"/>
          </a:p>
        </p:txBody>
      </p:sp>
      <p:sp>
        <p:nvSpPr>
          <p:cNvPr id="9" name="TextBox 8"/>
          <p:cNvSpPr txBox="1"/>
          <p:nvPr/>
        </p:nvSpPr>
        <p:spPr>
          <a:xfrm>
            <a:off x="251757" y="4842046"/>
            <a:ext cx="8867613" cy="430887"/>
          </a:xfrm>
          <a:prstGeom prst="rect">
            <a:avLst/>
          </a:prstGeom>
          <a:noFill/>
        </p:spPr>
        <p:txBody>
          <a:bodyPr wrap="square" rtlCol="0">
            <a:spAutoFit/>
          </a:bodyPr>
          <a:lstStyle/>
          <a:p>
            <a:r>
              <a:rPr lang="en-US" sz="2200" dirty="0"/>
              <a:t>The regret lower bound of the multi-armed bandits is </a:t>
            </a:r>
            <a:endParaRPr lang="en-US" sz="2200" i="1" dirty="0"/>
          </a:p>
        </p:txBody>
      </p:sp>
      <p:sp>
        <p:nvSpPr>
          <p:cNvPr id="10" name="TextBox 9"/>
          <p:cNvSpPr txBox="1"/>
          <p:nvPr/>
        </p:nvSpPr>
        <p:spPr>
          <a:xfrm>
            <a:off x="287037" y="5642267"/>
            <a:ext cx="8867613" cy="430887"/>
          </a:xfrm>
          <a:prstGeom prst="rect">
            <a:avLst/>
          </a:prstGeom>
          <a:noFill/>
        </p:spPr>
        <p:txBody>
          <a:bodyPr wrap="square" rtlCol="0">
            <a:spAutoFit/>
          </a:bodyPr>
          <a:lstStyle/>
          <a:p>
            <a:r>
              <a:rPr lang="en-US" sz="2200" b="1" dirty="0"/>
              <a:t>Implication: </a:t>
            </a:r>
            <a:r>
              <a:rPr lang="en-US" sz="2200" dirty="0"/>
              <a:t>the regret bound of UCB is </a:t>
            </a:r>
            <a:r>
              <a:rPr lang="en-US" sz="2200" i="1" dirty="0"/>
              <a:t>asymptotically</a:t>
            </a:r>
            <a:r>
              <a:rPr lang="en-US" sz="2200" dirty="0"/>
              <a:t> optimal</a:t>
            </a:r>
            <a:endParaRPr lang="en-US" sz="2200" i="1" dirty="0"/>
          </a:p>
        </p:txBody>
      </p:sp>
      <p:pic>
        <p:nvPicPr>
          <p:cNvPr id="14" name="Picture 13"/>
          <p:cNvPicPr>
            <a:picLocks noChangeAspect="1"/>
          </p:cNvPicPr>
          <p:nvPr/>
        </p:nvPicPr>
        <p:blipFill>
          <a:blip r:embed="rId2"/>
          <a:stretch>
            <a:fillRect/>
          </a:stretch>
        </p:blipFill>
        <p:spPr>
          <a:xfrm>
            <a:off x="6478218" y="4954420"/>
            <a:ext cx="889000" cy="292100"/>
          </a:xfrm>
          <a:prstGeom prst="rect">
            <a:avLst/>
          </a:prstGeom>
        </p:spPr>
      </p:pic>
      <p:sp>
        <p:nvSpPr>
          <p:cNvPr id="2" name="Slide Number Placeholder 1">
            <a:extLst>
              <a:ext uri="{FF2B5EF4-FFF2-40B4-BE49-F238E27FC236}">
                <a16:creationId xmlns:a16="http://schemas.microsoft.com/office/drawing/2014/main" id="{600ECB4D-4B5C-0549-B155-1644DFDD731B}"/>
              </a:ext>
            </a:extLst>
          </p:cNvPr>
          <p:cNvSpPr>
            <a:spLocks noGrp="1"/>
          </p:cNvSpPr>
          <p:nvPr>
            <p:ph type="sldNum" sz="quarter" idx="12"/>
          </p:nvPr>
        </p:nvSpPr>
        <p:spPr/>
        <p:txBody>
          <a:bodyPr/>
          <a:lstStyle/>
          <a:p>
            <a:fld id="{F6C9DA0F-0981-4F4D-87AA-79E9E159B92B}" type="slidenum">
              <a:rPr lang="en-US" smtClean="0"/>
              <a:t>17</a:t>
            </a:fld>
            <a:endParaRPr lang="en-US"/>
          </a:p>
        </p:txBody>
      </p:sp>
    </p:spTree>
    <p:extLst>
      <p:ext uri="{BB962C8B-B14F-4D97-AF65-F5344CB8AC3E}">
        <p14:creationId xmlns:p14="http://schemas.microsoft.com/office/powerpoint/2010/main" val="12971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284980"/>
            <a:ext cx="7886700" cy="759309"/>
          </a:xfrm>
        </p:spPr>
        <p:txBody>
          <a:bodyPr>
            <a:normAutofit/>
          </a:bodyPr>
          <a:lstStyle/>
          <a:p>
            <a:pPr algn="l"/>
            <a:r>
              <a:rPr lang="en-US" sz="3600" dirty="0"/>
              <a:t>Proof Sketch</a:t>
            </a:r>
          </a:p>
        </p:txBody>
      </p:sp>
      <p:sp>
        <p:nvSpPr>
          <p:cNvPr id="4" name="TextBox 3"/>
          <p:cNvSpPr txBox="1"/>
          <p:nvPr/>
        </p:nvSpPr>
        <p:spPr>
          <a:xfrm>
            <a:off x="517967" y="1904628"/>
            <a:ext cx="9978843" cy="1785104"/>
          </a:xfrm>
          <a:prstGeom prst="rect">
            <a:avLst/>
          </a:prstGeom>
          <a:noFill/>
        </p:spPr>
        <p:txBody>
          <a:bodyPr wrap="square" rtlCol="0">
            <a:spAutoFit/>
          </a:bodyPr>
          <a:lstStyle/>
          <a:p>
            <a:r>
              <a:rPr lang="en-US" sz="2200" dirty="0"/>
              <a:t>Simplified proof: 2 arms, C = 1 (i.e., rewards are between 0 and 1)</a:t>
            </a:r>
          </a:p>
          <a:p>
            <a:endParaRPr lang="en-US" sz="2200" i="1" dirty="0"/>
          </a:p>
          <a:p>
            <a:r>
              <a:rPr lang="en-US" sz="2200" dirty="0" err="1"/>
              <a:t>W.l.o.g</a:t>
            </a:r>
            <a:r>
              <a:rPr lang="en-US" sz="2200" dirty="0"/>
              <a:t>. assume that Arm 1 is better than Arm 2:</a:t>
            </a:r>
          </a:p>
          <a:p>
            <a:endParaRPr lang="en-US" sz="2200" dirty="0"/>
          </a:p>
          <a:p>
            <a:r>
              <a:rPr lang="en-US" sz="2200" dirty="0"/>
              <a:t>Let  </a:t>
            </a:r>
            <a:r>
              <a:rPr lang="en-US" sz="2200" i="1" dirty="0"/>
              <a:t> </a:t>
            </a:r>
          </a:p>
        </p:txBody>
      </p:sp>
      <p:sp>
        <p:nvSpPr>
          <p:cNvPr id="5" name="TextBox 4"/>
          <p:cNvSpPr txBox="1"/>
          <p:nvPr/>
        </p:nvSpPr>
        <p:spPr>
          <a:xfrm>
            <a:off x="405234" y="4715192"/>
            <a:ext cx="10504936" cy="430887"/>
          </a:xfrm>
          <a:prstGeom prst="rect">
            <a:avLst/>
          </a:prstGeom>
          <a:noFill/>
        </p:spPr>
        <p:txBody>
          <a:bodyPr wrap="square" rtlCol="0">
            <a:spAutoFit/>
          </a:bodyPr>
          <a:lstStyle/>
          <a:p>
            <a:r>
              <a:rPr lang="en-US" sz="2200" b="1" dirty="0"/>
              <a:t>Lemma 1: </a:t>
            </a:r>
            <a:r>
              <a:rPr lang="en-US" sz="2200" dirty="0"/>
              <a:t>the expected number of pulls of Arm 2 is at most </a:t>
            </a:r>
            <a:endParaRPr lang="en-US" sz="2200" i="1" dirty="0"/>
          </a:p>
        </p:txBody>
      </p:sp>
      <p:sp>
        <p:nvSpPr>
          <p:cNvPr id="9" name="TextBox 8"/>
          <p:cNvSpPr txBox="1"/>
          <p:nvPr/>
        </p:nvSpPr>
        <p:spPr>
          <a:xfrm>
            <a:off x="355130" y="5535772"/>
            <a:ext cx="12579672" cy="430887"/>
          </a:xfrm>
          <a:prstGeom prst="rect">
            <a:avLst/>
          </a:prstGeom>
          <a:noFill/>
        </p:spPr>
        <p:txBody>
          <a:bodyPr wrap="square" rtlCol="0">
            <a:spAutoFit/>
          </a:bodyPr>
          <a:lstStyle/>
          <a:p>
            <a:r>
              <a:rPr lang="en-US" sz="2200" b="1" dirty="0"/>
              <a:t>Theorem 2: </a:t>
            </a:r>
            <a:r>
              <a:rPr lang="en-US" sz="2200" dirty="0"/>
              <a:t>the expected regret of UCB is at most                  </a:t>
            </a:r>
            <a:r>
              <a:rPr lang="mr-IN" sz="2200" i="1" dirty="0"/>
              <a:t>–</a:t>
            </a:r>
            <a:r>
              <a:rPr lang="en-US" sz="2200" i="1" dirty="0"/>
              <a:t> proof: use Lemma 1</a:t>
            </a:r>
          </a:p>
        </p:txBody>
      </p:sp>
      <p:pic>
        <p:nvPicPr>
          <p:cNvPr id="12" name="Picture 11"/>
          <p:cNvPicPr>
            <a:picLocks noChangeAspect="1"/>
          </p:cNvPicPr>
          <p:nvPr/>
        </p:nvPicPr>
        <p:blipFill>
          <a:blip r:embed="rId2"/>
          <a:stretch>
            <a:fillRect/>
          </a:stretch>
        </p:blipFill>
        <p:spPr>
          <a:xfrm>
            <a:off x="6228878" y="2682880"/>
            <a:ext cx="939800" cy="228600"/>
          </a:xfrm>
          <a:prstGeom prst="rect">
            <a:avLst/>
          </a:prstGeom>
        </p:spPr>
      </p:pic>
      <p:pic>
        <p:nvPicPr>
          <p:cNvPr id="13" name="Picture 12"/>
          <p:cNvPicPr>
            <a:picLocks noChangeAspect="1"/>
          </p:cNvPicPr>
          <p:nvPr/>
        </p:nvPicPr>
        <p:blipFill>
          <a:blip r:embed="rId3"/>
          <a:stretch>
            <a:fillRect/>
          </a:stretch>
        </p:blipFill>
        <p:spPr>
          <a:xfrm>
            <a:off x="1126832" y="3354181"/>
            <a:ext cx="1498600" cy="266700"/>
          </a:xfrm>
          <a:prstGeom prst="rect">
            <a:avLst/>
          </a:prstGeom>
        </p:spPr>
      </p:pic>
      <p:pic>
        <p:nvPicPr>
          <p:cNvPr id="14" name="Picture 13"/>
          <p:cNvPicPr>
            <a:picLocks noChangeAspect="1"/>
          </p:cNvPicPr>
          <p:nvPr/>
        </p:nvPicPr>
        <p:blipFill>
          <a:blip r:embed="rId4"/>
          <a:stretch>
            <a:fillRect/>
          </a:stretch>
        </p:blipFill>
        <p:spPr>
          <a:xfrm>
            <a:off x="7385341" y="4619485"/>
            <a:ext cx="2057400" cy="622300"/>
          </a:xfrm>
          <a:prstGeom prst="rect">
            <a:avLst/>
          </a:prstGeom>
        </p:spPr>
      </p:pic>
      <p:pic>
        <p:nvPicPr>
          <p:cNvPr id="15" name="Picture 14"/>
          <p:cNvPicPr>
            <a:picLocks noChangeAspect="1"/>
          </p:cNvPicPr>
          <p:nvPr/>
        </p:nvPicPr>
        <p:blipFill>
          <a:blip r:embed="rId5"/>
          <a:stretch>
            <a:fillRect/>
          </a:stretch>
        </p:blipFill>
        <p:spPr>
          <a:xfrm>
            <a:off x="6228878" y="5630217"/>
            <a:ext cx="889000" cy="292100"/>
          </a:xfrm>
          <a:prstGeom prst="rect">
            <a:avLst/>
          </a:prstGeom>
        </p:spPr>
      </p:pic>
      <p:sp>
        <p:nvSpPr>
          <p:cNvPr id="3" name="Slide Number Placeholder 2">
            <a:extLst>
              <a:ext uri="{FF2B5EF4-FFF2-40B4-BE49-F238E27FC236}">
                <a16:creationId xmlns:a16="http://schemas.microsoft.com/office/drawing/2014/main" id="{0E5B1456-F73A-E746-A2E3-72EDD677BB4B}"/>
              </a:ext>
            </a:extLst>
          </p:cNvPr>
          <p:cNvSpPr>
            <a:spLocks noGrp="1"/>
          </p:cNvSpPr>
          <p:nvPr>
            <p:ph type="sldNum" sz="quarter" idx="12"/>
          </p:nvPr>
        </p:nvSpPr>
        <p:spPr/>
        <p:txBody>
          <a:bodyPr/>
          <a:lstStyle/>
          <a:p>
            <a:fld id="{F6C9DA0F-0981-4F4D-87AA-79E9E159B92B}" type="slidenum">
              <a:rPr lang="en-US" smtClean="0"/>
              <a:t>18</a:t>
            </a:fld>
            <a:endParaRPr lang="en-US"/>
          </a:p>
        </p:txBody>
      </p:sp>
    </p:spTree>
    <p:extLst>
      <p:ext uri="{BB962C8B-B14F-4D97-AF65-F5344CB8AC3E}">
        <p14:creationId xmlns:p14="http://schemas.microsoft.com/office/powerpoint/2010/main" val="2085448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94967"/>
            <a:ext cx="7886700" cy="759309"/>
          </a:xfrm>
        </p:spPr>
        <p:txBody>
          <a:bodyPr>
            <a:normAutofit/>
          </a:bodyPr>
          <a:lstStyle/>
          <a:p>
            <a:pPr algn="l"/>
            <a:r>
              <a:rPr lang="en-US" sz="3600" dirty="0"/>
              <a:t>Proof Sketch of Lemma 1</a:t>
            </a:r>
          </a:p>
        </p:txBody>
      </p:sp>
      <p:sp>
        <p:nvSpPr>
          <p:cNvPr id="4" name="TextBox 3"/>
          <p:cNvSpPr txBox="1"/>
          <p:nvPr/>
        </p:nvSpPr>
        <p:spPr>
          <a:xfrm>
            <a:off x="612229" y="1838366"/>
            <a:ext cx="11168954" cy="769441"/>
          </a:xfrm>
          <a:prstGeom prst="rect">
            <a:avLst/>
          </a:prstGeom>
          <a:noFill/>
        </p:spPr>
        <p:txBody>
          <a:bodyPr wrap="square" rtlCol="0">
            <a:spAutoFit/>
          </a:bodyPr>
          <a:lstStyle/>
          <a:p>
            <a:r>
              <a:rPr lang="en-US" sz="2200" dirty="0"/>
              <a:t>At each t, when we pull Arm 2 instead of Arm 1? (i.e., we pull the sub-optimal arm?)</a:t>
            </a:r>
          </a:p>
          <a:p>
            <a:endParaRPr lang="en-US" sz="2200" i="1" dirty="0"/>
          </a:p>
        </p:txBody>
      </p:sp>
      <p:sp>
        <p:nvSpPr>
          <p:cNvPr id="10" name="TextBox 9"/>
          <p:cNvSpPr txBox="1"/>
          <p:nvPr/>
        </p:nvSpPr>
        <p:spPr>
          <a:xfrm>
            <a:off x="612229" y="2415446"/>
            <a:ext cx="8323413" cy="769441"/>
          </a:xfrm>
          <a:prstGeom prst="rect">
            <a:avLst/>
          </a:prstGeom>
          <a:noFill/>
        </p:spPr>
        <p:txBody>
          <a:bodyPr wrap="square" rtlCol="0">
            <a:spAutoFit/>
          </a:bodyPr>
          <a:lstStyle/>
          <a:p>
            <a:r>
              <a:rPr lang="en-US" sz="2200" dirty="0"/>
              <a:t>Answer: when UCB index of Arm 2 &gt; UCB index of Arm 1</a:t>
            </a:r>
          </a:p>
          <a:p>
            <a:endParaRPr lang="en-US" sz="2200" i="1" dirty="0"/>
          </a:p>
        </p:txBody>
      </p:sp>
      <p:sp>
        <p:nvSpPr>
          <p:cNvPr id="12" name="TextBox 11"/>
          <p:cNvSpPr txBox="1"/>
          <p:nvPr/>
        </p:nvSpPr>
        <p:spPr>
          <a:xfrm>
            <a:off x="612229" y="3129741"/>
            <a:ext cx="8323413" cy="430887"/>
          </a:xfrm>
          <a:prstGeom prst="rect">
            <a:avLst/>
          </a:prstGeom>
          <a:noFill/>
        </p:spPr>
        <p:txBody>
          <a:bodyPr wrap="square" rtlCol="0">
            <a:spAutoFit/>
          </a:bodyPr>
          <a:lstStyle/>
          <a:p>
            <a:r>
              <a:rPr lang="en-US" sz="2200" dirty="0"/>
              <a:t>Let </a:t>
            </a:r>
          </a:p>
        </p:txBody>
      </p:sp>
      <p:sp>
        <p:nvSpPr>
          <p:cNvPr id="13" name="TextBox 12"/>
          <p:cNvSpPr txBox="1"/>
          <p:nvPr/>
        </p:nvSpPr>
        <p:spPr>
          <a:xfrm>
            <a:off x="612228" y="3930235"/>
            <a:ext cx="8323413" cy="430887"/>
          </a:xfrm>
          <a:prstGeom prst="rect">
            <a:avLst/>
          </a:prstGeom>
          <a:noFill/>
        </p:spPr>
        <p:txBody>
          <a:bodyPr wrap="square" rtlCol="0">
            <a:spAutoFit/>
          </a:bodyPr>
          <a:lstStyle/>
          <a:p>
            <a:r>
              <a:rPr lang="en-US" sz="2200" dirty="0"/>
              <a:t>We now provide upper bound for  </a:t>
            </a:r>
          </a:p>
        </p:txBody>
      </p:sp>
      <p:pic>
        <p:nvPicPr>
          <p:cNvPr id="8" name="Picture 7"/>
          <p:cNvPicPr>
            <a:picLocks noChangeAspect="1"/>
          </p:cNvPicPr>
          <p:nvPr/>
        </p:nvPicPr>
        <p:blipFill>
          <a:blip r:embed="rId2"/>
          <a:stretch>
            <a:fillRect/>
          </a:stretch>
        </p:blipFill>
        <p:spPr>
          <a:xfrm>
            <a:off x="1249294" y="2942994"/>
            <a:ext cx="2921000" cy="850900"/>
          </a:xfrm>
          <a:prstGeom prst="rect">
            <a:avLst/>
          </a:prstGeom>
        </p:spPr>
      </p:pic>
      <p:pic>
        <p:nvPicPr>
          <p:cNvPr id="9" name="Picture 8"/>
          <p:cNvPicPr>
            <a:picLocks noChangeAspect="1"/>
          </p:cNvPicPr>
          <p:nvPr/>
        </p:nvPicPr>
        <p:blipFill>
          <a:blip r:embed="rId3"/>
          <a:stretch>
            <a:fillRect/>
          </a:stretch>
        </p:blipFill>
        <p:spPr>
          <a:xfrm>
            <a:off x="4640746" y="4023200"/>
            <a:ext cx="2247900" cy="292100"/>
          </a:xfrm>
          <a:prstGeom prst="rect">
            <a:avLst/>
          </a:prstGeom>
        </p:spPr>
      </p:pic>
      <p:sp>
        <p:nvSpPr>
          <p:cNvPr id="3" name="Slide Number Placeholder 2">
            <a:extLst>
              <a:ext uri="{FF2B5EF4-FFF2-40B4-BE49-F238E27FC236}">
                <a16:creationId xmlns:a16="http://schemas.microsoft.com/office/drawing/2014/main" id="{EC8458AD-0E33-2F42-B371-C223CB81C9F6}"/>
              </a:ext>
            </a:extLst>
          </p:cNvPr>
          <p:cNvSpPr>
            <a:spLocks noGrp="1"/>
          </p:cNvSpPr>
          <p:nvPr>
            <p:ph type="sldNum" sz="quarter" idx="12"/>
          </p:nvPr>
        </p:nvSpPr>
        <p:spPr/>
        <p:txBody>
          <a:bodyPr/>
          <a:lstStyle/>
          <a:p>
            <a:fld id="{F6C9DA0F-0981-4F4D-87AA-79E9E159B92B}" type="slidenum">
              <a:rPr lang="en-US" smtClean="0"/>
              <a:t>19</a:t>
            </a:fld>
            <a:endParaRPr lang="en-US"/>
          </a:p>
        </p:txBody>
      </p:sp>
    </p:spTree>
    <p:extLst>
      <p:ext uri="{BB962C8B-B14F-4D97-AF65-F5344CB8AC3E}">
        <p14:creationId xmlns:p14="http://schemas.microsoft.com/office/powerpoint/2010/main" val="1049546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84577"/>
            <a:ext cx="9144000" cy="2334820"/>
          </a:xfrm>
        </p:spPr>
        <p:txBody>
          <a:bodyPr>
            <a:normAutofit/>
          </a:bodyPr>
          <a:lstStyle/>
          <a:p>
            <a:r>
              <a:rPr lang="en-US" dirty="0"/>
              <a:t>Multi-Armed Bandits</a:t>
            </a:r>
          </a:p>
        </p:txBody>
      </p:sp>
    </p:spTree>
    <p:extLst>
      <p:ext uri="{BB962C8B-B14F-4D97-AF65-F5344CB8AC3E}">
        <p14:creationId xmlns:p14="http://schemas.microsoft.com/office/powerpoint/2010/main" val="1870036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14540" y="1193031"/>
            <a:ext cx="8323413" cy="430887"/>
          </a:xfrm>
          <a:prstGeom prst="rect">
            <a:avLst/>
          </a:prstGeom>
          <a:noFill/>
        </p:spPr>
        <p:txBody>
          <a:bodyPr wrap="square" rtlCol="0">
            <a:spAutoFit/>
          </a:bodyPr>
          <a:lstStyle/>
          <a:p>
            <a:r>
              <a:rPr lang="en-US" sz="2200" dirty="0"/>
              <a:t>Claim: </a:t>
            </a:r>
          </a:p>
        </p:txBody>
      </p:sp>
      <p:sp>
        <p:nvSpPr>
          <p:cNvPr id="11" name="TextBox 10"/>
          <p:cNvSpPr txBox="1"/>
          <p:nvPr/>
        </p:nvSpPr>
        <p:spPr>
          <a:xfrm>
            <a:off x="414540" y="3099125"/>
            <a:ext cx="8323413" cy="430887"/>
          </a:xfrm>
          <a:prstGeom prst="rect">
            <a:avLst/>
          </a:prstGeom>
          <a:noFill/>
        </p:spPr>
        <p:txBody>
          <a:bodyPr wrap="square" rtlCol="0">
            <a:spAutoFit/>
          </a:bodyPr>
          <a:lstStyle/>
          <a:p>
            <a:r>
              <a:rPr lang="en-US" sz="2200" dirty="0"/>
              <a:t>Proof: if UCB2 &gt; UCB1 happens, then at least one of these also holds:</a:t>
            </a:r>
          </a:p>
        </p:txBody>
      </p:sp>
      <p:sp>
        <p:nvSpPr>
          <p:cNvPr id="10" name="Title 1"/>
          <p:cNvSpPr>
            <a:spLocks noGrp="1"/>
          </p:cNvSpPr>
          <p:nvPr>
            <p:ph type="title"/>
          </p:nvPr>
        </p:nvSpPr>
        <p:spPr>
          <a:xfrm>
            <a:off x="266700" y="168462"/>
            <a:ext cx="7886700" cy="759309"/>
          </a:xfrm>
        </p:spPr>
        <p:txBody>
          <a:bodyPr>
            <a:normAutofit/>
          </a:bodyPr>
          <a:lstStyle/>
          <a:p>
            <a:pPr algn="l"/>
            <a:r>
              <a:rPr lang="en-US" sz="3600" dirty="0"/>
              <a:t>Proof Sketch of Lemma 1</a:t>
            </a:r>
          </a:p>
        </p:txBody>
      </p:sp>
      <p:pic>
        <p:nvPicPr>
          <p:cNvPr id="5" name="Picture 4"/>
          <p:cNvPicPr>
            <a:picLocks noChangeAspect="1"/>
          </p:cNvPicPr>
          <p:nvPr/>
        </p:nvPicPr>
        <p:blipFill>
          <a:blip r:embed="rId2"/>
          <a:stretch>
            <a:fillRect/>
          </a:stretch>
        </p:blipFill>
        <p:spPr>
          <a:xfrm>
            <a:off x="2044700" y="1007413"/>
            <a:ext cx="8102600" cy="1803400"/>
          </a:xfrm>
          <a:prstGeom prst="rect">
            <a:avLst/>
          </a:prstGeom>
        </p:spPr>
      </p:pic>
      <p:pic>
        <p:nvPicPr>
          <p:cNvPr id="12" name="Picture 11"/>
          <p:cNvPicPr>
            <a:picLocks noChangeAspect="1"/>
          </p:cNvPicPr>
          <p:nvPr/>
        </p:nvPicPr>
        <p:blipFill>
          <a:blip r:embed="rId3"/>
          <a:stretch>
            <a:fillRect/>
          </a:stretch>
        </p:blipFill>
        <p:spPr>
          <a:xfrm>
            <a:off x="2044700" y="3938273"/>
            <a:ext cx="2870200" cy="2222500"/>
          </a:xfrm>
          <a:prstGeom prst="rect">
            <a:avLst/>
          </a:prstGeom>
        </p:spPr>
      </p:pic>
      <p:sp>
        <p:nvSpPr>
          <p:cNvPr id="2" name="Slide Number Placeholder 1">
            <a:extLst>
              <a:ext uri="{FF2B5EF4-FFF2-40B4-BE49-F238E27FC236}">
                <a16:creationId xmlns:a16="http://schemas.microsoft.com/office/drawing/2014/main" id="{10E26A55-B806-0C45-9676-B1CE257B16DF}"/>
              </a:ext>
            </a:extLst>
          </p:cNvPr>
          <p:cNvSpPr>
            <a:spLocks noGrp="1"/>
          </p:cNvSpPr>
          <p:nvPr>
            <p:ph type="sldNum" sz="quarter" idx="12"/>
          </p:nvPr>
        </p:nvSpPr>
        <p:spPr/>
        <p:txBody>
          <a:bodyPr/>
          <a:lstStyle/>
          <a:p>
            <a:fld id="{F6C9DA0F-0981-4F4D-87AA-79E9E159B92B}" type="slidenum">
              <a:rPr lang="en-US" smtClean="0"/>
              <a:t>20</a:t>
            </a:fld>
            <a:endParaRPr lang="en-US"/>
          </a:p>
        </p:txBody>
      </p:sp>
    </p:spTree>
    <p:extLst>
      <p:ext uri="{BB962C8B-B14F-4D97-AF65-F5344CB8AC3E}">
        <p14:creationId xmlns:p14="http://schemas.microsoft.com/office/powerpoint/2010/main" val="30324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87187" y="1385685"/>
            <a:ext cx="8323413" cy="430887"/>
          </a:xfrm>
          <a:prstGeom prst="rect">
            <a:avLst/>
          </a:prstGeom>
          <a:noFill/>
        </p:spPr>
        <p:txBody>
          <a:bodyPr wrap="square" rtlCol="0">
            <a:spAutoFit/>
          </a:bodyPr>
          <a:lstStyle/>
          <a:p>
            <a:r>
              <a:rPr lang="en-US" sz="2200"/>
              <a:t>Claim:</a:t>
            </a:r>
            <a:endParaRPr lang="en-US" sz="2200" dirty="0"/>
          </a:p>
        </p:txBody>
      </p:sp>
      <p:sp>
        <p:nvSpPr>
          <p:cNvPr id="10" name="TextBox 9"/>
          <p:cNvSpPr txBox="1"/>
          <p:nvPr/>
        </p:nvSpPr>
        <p:spPr>
          <a:xfrm>
            <a:off x="414540" y="2251012"/>
            <a:ext cx="8323413" cy="430887"/>
          </a:xfrm>
          <a:prstGeom prst="rect">
            <a:avLst/>
          </a:prstGeom>
          <a:noFill/>
        </p:spPr>
        <p:txBody>
          <a:bodyPr wrap="square" rtlCol="0">
            <a:spAutoFit/>
          </a:bodyPr>
          <a:lstStyle/>
          <a:p>
            <a:r>
              <a:rPr lang="en-US" sz="2200" dirty="0"/>
              <a:t>Proof: use </a:t>
            </a:r>
            <a:r>
              <a:rPr lang="en-US" sz="2200" dirty="0" err="1"/>
              <a:t>Hoeffding’s</a:t>
            </a:r>
            <a:r>
              <a:rPr lang="en-US" sz="2200" dirty="0"/>
              <a:t> inequality: </a:t>
            </a:r>
          </a:p>
        </p:txBody>
      </p:sp>
      <p:sp>
        <p:nvSpPr>
          <p:cNvPr id="17" name="TextBox 16"/>
          <p:cNvSpPr txBox="1"/>
          <p:nvPr/>
        </p:nvSpPr>
        <p:spPr>
          <a:xfrm>
            <a:off x="6082748" y="5302085"/>
            <a:ext cx="8323413" cy="430887"/>
          </a:xfrm>
          <a:prstGeom prst="rect">
            <a:avLst/>
          </a:prstGeom>
          <a:noFill/>
        </p:spPr>
        <p:txBody>
          <a:bodyPr wrap="square" rtlCol="0">
            <a:spAutoFit/>
          </a:bodyPr>
          <a:lstStyle/>
          <a:p>
            <a:r>
              <a:rPr lang="en-US" sz="2200" dirty="0"/>
              <a:t>(from </a:t>
            </a:r>
            <a:r>
              <a:rPr lang="en-US" sz="2200" dirty="0" err="1"/>
              <a:t>Hoeffding</a:t>
            </a:r>
            <a:r>
              <a:rPr lang="en-US" sz="2200" dirty="0"/>
              <a:t>)</a:t>
            </a:r>
          </a:p>
        </p:txBody>
      </p:sp>
      <p:sp>
        <p:nvSpPr>
          <p:cNvPr id="16" name="Title 1"/>
          <p:cNvSpPr txBox="1">
            <a:spLocks/>
          </p:cNvSpPr>
          <p:nvPr/>
        </p:nvSpPr>
        <p:spPr>
          <a:xfrm>
            <a:off x="266700" y="263439"/>
            <a:ext cx="7886700" cy="75930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t>Proof Sketch of Lemma 1</a:t>
            </a:r>
          </a:p>
        </p:txBody>
      </p:sp>
      <p:pic>
        <p:nvPicPr>
          <p:cNvPr id="7" name="Picture 6"/>
          <p:cNvPicPr>
            <a:picLocks noChangeAspect="1"/>
          </p:cNvPicPr>
          <p:nvPr/>
        </p:nvPicPr>
        <p:blipFill>
          <a:blip r:embed="rId2"/>
          <a:stretch>
            <a:fillRect/>
          </a:stretch>
        </p:blipFill>
        <p:spPr>
          <a:xfrm>
            <a:off x="1242115" y="1449625"/>
            <a:ext cx="2578100" cy="330200"/>
          </a:xfrm>
          <a:prstGeom prst="rect">
            <a:avLst/>
          </a:prstGeom>
        </p:spPr>
      </p:pic>
      <p:pic>
        <p:nvPicPr>
          <p:cNvPr id="18" name="Picture 17"/>
          <p:cNvPicPr>
            <a:picLocks noChangeAspect="1"/>
          </p:cNvPicPr>
          <p:nvPr/>
        </p:nvPicPr>
        <p:blipFill>
          <a:blip r:embed="rId3"/>
          <a:stretch>
            <a:fillRect/>
          </a:stretch>
        </p:blipFill>
        <p:spPr>
          <a:xfrm>
            <a:off x="4409137" y="2255911"/>
            <a:ext cx="3078342" cy="379880"/>
          </a:xfrm>
          <a:prstGeom prst="rect">
            <a:avLst/>
          </a:prstGeom>
        </p:spPr>
      </p:pic>
      <p:pic>
        <p:nvPicPr>
          <p:cNvPr id="8" name="Picture 7"/>
          <p:cNvPicPr>
            <a:picLocks noChangeAspect="1"/>
          </p:cNvPicPr>
          <p:nvPr/>
        </p:nvPicPr>
        <p:blipFill>
          <a:blip r:embed="rId4"/>
          <a:stretch>
            <a:fillRect/>
          </a:stretch>
        </p:blipFill>
        <p:spPr>
          <a:xfrm>
            <a:off x="2144777" y="3134825"/>
            <a:ext cx="3771900" cy="2768600"/>
          </a:xfrm>
          <a:prstGeom prst="rect">
            <a:avLst/>
          </a:prstGeom>
        </p:spPr>
      </p:pic>
      <p:sp>
        <p:nvSpPr>
          <p:cNvPr id="2" name="Slide Number Placeholder 1">
            <a:extLst>
              <a:ext uri="{FF2B5EF4-FFF2-40B4-BE49-F238E27FC236}">
                <a16:creationId xmlns:a16="http://schemas.microsoft.com/office/drawing/2014/main" id="{2BF02264-EEF3-C742-958F-C52CDCB9413E}"/>
              </a:ext>
            </a:extLst>
          </p:cNvPr>
          <p:cNvSpPr>
            <a:spLocks noGrp="1"/>
          </p:cNvSpPr>
          <p:nvPr>
            <p:ph type="sldNum" sz="quarter" idx="12"/>
          </p:nvPr>
        </p:nvSpPr>
        <p:spPr/>
        <p:txBody>
          <a:bodyPr/>
          <a:lstStyle/>
          <a:p>
            <a:fld id="{F6C9DA0F-0981-4F4D-87AA-79E9E159B92B}" type="slidenum">
              <a:rPr lang="en-US" smtClean="0"/>
              <a:t>21</a:t>
            </a:fld>
            <a:endParaRPr lang="en-US"/>
          </a:p>
        </p:txBody>
      </p:sp>
    </p:spTree>
    <p:extLst>
      <p:ext uri="{BB962C8B-B14F-4D97-AF65-F5344CB8AC3E}">
        <p14:creationId xmlns:p14="http://schemas.microsoft.com/office/powerpoint/2010/main" val="715466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14540" y="1745851"/>
            <a:ext cx="8323413" cy="430887"/>
          </a:xfrm>
          <a:prstGeom prst="rect">
            <a:avLst/>
          </a:prstGeom>
          <a:noFill/>
        </p:spPr>
        <p:txBody>
          <a:bodyPr wrap="square" rtlCol="0">
            <a:spAutoFit/>
          </a:bodyPr>
          <a:lstStyle/>
          <a:p>
            <a:r>
              <a:rPr lang="en-US" sz="2200" dirty="0"/>
              <a:t>Similarly: </a:t>
            </a:r>
          </a:p>
        </p:txBody>
      </p:sp>
      <p:sp>
        <p:nvSpPr>
          <p:cNvPr id="16" name="TextBox 15"/>
          <p:cNvSpPr txBox="1"/>
          <p:nvPr/>
        </p:nvSpPr>
        <p:spPr>
          <a:xfrm>
            <a:off x="388036" y="2514631"/>
            <a:ext cx="8323413" cy="430887"/>
          </a:xfrm>
          <a:prstGeom prst="rect">
            <a:avLst/>
          </a:prstGeom>
          <a:noFill/>
        </p:spPr>
        <p:txBody>
          <a:bodyPr wrap="square" rtlCol="0">
            <a:spAutoFit/>
          </a:bodyPr>
          <a:lstStyle/>
          <a:p>
            <a:r>
              <a:rPr lang="en-US" sz="2200" dirty="0"/>
              <a:t>Finally, we investigate the case of </a:t>
            </a:r>
          </a:p>
        </p:txBody>
      </p:sp>
      <p:sp>
        <p:nvSpPr>
          <p:cNvPr id="19" name="TextBox 18"/>
          <p:cNvSpPr txBox="1"/>
          <p:nvPr/>
        </p:nvSpPr>
        <p:spPr>
          <a:xfrm>
            <a:off x="388035" y="3396641"/>
            <a:ext cx="8323413" cy="430887"/>
          </a:xfrm>
          <a:prstGeom prst="rect">
            <a:avLst/>
          </a:prstGeom>
          <a:noFill/>
        </p:spPr>
        <p:txBody>
          <a:bodyPr wrap="square" rtlCol="0">
            <a:spAutoFit/>
          </a:bodyPr>
          <a:lstStyle/>
          <a:p>
            <a:r>
              <a:rPr lang="en-US" sz="2200" dirty="0"/>
              <a:t>We have that if                              , this cannot happen because:</a:t>
            </a:r>
          </a:p>
        </p:txBody>
      </p:sp>
      <p:sp>
        <p:nvSpPr>
          <p:cNvPr id="11" name="Title 1"/>
          <p:cNvSpPr>
            <a:spLocks noGrp="1"/>
          </p:cNvSpPr>
          <p:nvPr>
            <p:ph type="title"/>
          </p:nvPr>
        </p:nvSpPr>
        <p:spPr>
          <a:xfrm>
            <a:off x="266700" y="221472"/>
            <a:ext cx="7886700" cy="759309"/>
          </a:xfrm>
        </p:spPr>
        <p:txBody>
          <a:bodyPr>
            <a:normAutofit/>
          </a:bodyPr>
          <a:lstStyle/>
          <a:p>
            <a:pPr algn="l"/>
            <a:r>
              <a:rPr lang="en-US" sz="3600" dirty="0"/>
              <a:t>Proof Sketch of Lemma 1</a:t>
            </a:r>
          </a:p>
        </p:txBody>
      </p:sp>
      <p:pic>
        <p:nvPicPr>
          <p:cNvPr id="9" name="Picture 8"/>
          <p:cNvPicPr>
            <a:picLocks noChangeAspect="1"/>
          </p:cNvPicPr>
          <p:nvPr/>
        </p:nvPicPr>
        <p:blipFill>
          <a:blip r:embed="rId2"/>
          <a:stretch>
            <a:fillRect/>
          </a:stretch>
        </p:blipFill>
        <p:spPr>
          <a:xfrm>
            <a:off x="1725268" y="1543847"/>
            <a:ext cx="4076700" cy="850900"/>
          </a:xfrm>
          <a:prstGeom prst="rect">
            <a:avLst/>
          </a:prstGeom>
        </p:spPr>
      </p:pic>
      <p:pic>
        <p:nvPicPr>
          <p:cNvPr id="10" name="Picture 9"/>
          <p:cNvPicPr>
            <a:picLocks noChangeAspect="1"/>
          </p:cNvPicPr>
          <p:nvPr/>
        </p:nvPicPr>
        <p:blipFill>
          <a:blip r:embed="rId3"/>
          <a:stretch>
            <a:fillRect/>
          </a:stretch>
        </p:blipFill>
        <p:spPr>
          <a:xfrm>
            <a:off x="4426461" y="2308917"/>
            <a:ext cx="1739900" cy="850900"/>
          </a:xfrm>
          <a:prstGeom prst="rect">
            <a:avLst/>
          </a:prstGeom>
        </p:spPr>
      </p:pic>
      <p:pic>
        <p:nvPicPr>
          <p:cNvPr id="12" name="Picture 11"/>
          <p:cNvPicPr>
            <a:picLocks noChangeAspect="1"/>
          </p:cNvPicPr>
          <p:nvPr/>
        </p:nvPicPr>
        <p:blipFill>
          <a:blip r:embed="rId4"/>
          <a:stretch>
            <a:fillRect/>
          </a:stretch>
        </p:blipFill>
        <p:spPr>
          <a:xfrm>
            <a:off x="2382356" y="3319984"/>
            <a:ext cx="1587500" cy="584200"/>
          </a:xfrm>
          <a:prstGeom prst="rect">
            <a:avLst/>
          </a:prstGeom>
        </p:spPr>
      </p:pic>
      <p:pic>
        <p:nvPicPr>
          <p:cNvPr id="13" name="Picture 12"/>
          <p:cNvPicPr>
            <a:picLocks noChangeAspect="1"/>
          </p:cNvPicPr>
          <p:nvPr/>
        </p:nvPicPr>
        <p:blipFill>
          <a:blip r:embed="rId5"/>
          <a:stretch>
            <a:fillRect/>
          </a:stretch>
        </p:blipFill>
        <p:spPr>
          <a:xfrm>
            <a:off x="2413000" y="4267412"/>
            <a:ext cx="3251200" cy="876300"/>
          </a:xfrm>
          <a:prstGeom prst="rect">
            <a:avLst/>
          </a:prstGeom>
        </p:spPr>
      </p:pic>
      <p:sp>
        <p:nvSpPr>
          <p:cNvPr id="2" name="Slide Number Placeholder 1">
            <a:extLst>
              <a:ext uri="{FF2B5EF4-FFF2-40B4-BE49-F238E27FC236}">
                <a16:creationId xmlns:a16="http://schemas.microsoft.com/office/drawing/2014/main" id="{00B2E012-BC4C-7C47-B91C-893A004E264C}"/>
              </a:ext>
            </a:extLst>
          </p:cNvPr>
          <p:cNvSpPr>
            <a:spLocks noGrp="1"/>
          </p:cNvSpPr>
          <p:nvPr>
            <p:ph type="sldNum" sz="quarter" idx="12"/>
          </p:nvPr>
        </p:nvSpPr>
        <p:spPr/>
        <p:txBody>
          <a:bodyPr/>
          <a:lstStyle/>
          <a:p>
            <a:fld id="{F6C9DA0F-0981-4F4D-87AA-79E9E159B92B}" type="slidenum">
              <a:rPr lang="en-US" smtClean="0"/>
              <a:t>22</a:t>
            </a:fld>
            <a:endParaRPr lang="en-US"/>
          </a:p>
        </p:txBody>
      </p:sp>
    </p:spTree>
    <p:extLst>
      <p:ext uri="{BB962C8B-B14F-4D97-AF65-F5344CB8AC3E}">
        <p14:creationId xmlns:p14="http://schemas.microsoft.com/office/powerpoint/2010/main" val="1092290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14540" y="1745850"/>
            <a:ext cx="11393147" cy="430887"/>
          </a:xfrm>
          <a:prstGeom prst="rect">
            <a:avLst/>
          </a:prstGeom>
          <a:noFill/>
        </p:spPr>
        <p:txBody>
          <a:bodyPr wrap="square" rtlCol="0">
            <a:spAutoFit/>
          </a:bodyPr>
          <a:lstStyle/>
          <a:p>
            <a:r>
              <a:rPr lang="en-US" sz="2200" dirty="0"/>
              <a:t>Why this is good for us? </a:t>
            </a:r>
          </a:p>
        </p:txBody>
      </p:sp>
      <p:sp>
        <p:nvSpPr>
          <p:cNvPr id="10" name="TextBox 9"/>
          <p:cNvSpPr txBox="1"/>
          <p:nvPr/>
        </p:nvSpPr>
        <p:spPr>
          <a:xfrm>
            <a:off x="414540" y="2299491"/>
            <a:ext cx="11393147" cy="430887"/>
          </a:xfrm>
          <a:prstGeom prst="rect">
            <a:avLst/>
          </a:prstGeom>
          <a:noFill/>
        </p:spPr>
        <p:txBody>
          <a:bodyPr wrap="square" rtlCol="0">
            <a:spAutoFit/>
          </a:bodyPr>
          <a:lstStyle/>
          <a:p>
            <a:r>
              <a:rPr lang="en-US" sz="2200" dirty="0"/>
              <a:t>Expected number of pulls of Arm 2:</a:t>
            </a:r>
          </a:p>
        </p:txBody>
      </p:sp>
      <p:sp>
        <p:nvSpPr>
          <p:cNvPr id="12" name="TextBox 11"/>
          <p:cNvSpPr txBox="1"/>
          <p:nvPr/>
        </p:nvSpPr>
        <p:spPr>
          <a:xfrm>
            <a:off x="414540" y="3452007"/>
            <a:ext cx="11393147" cy="2123658"/>
          </a:xfrm>
          <a:prstGeom prst="rect">
            <a:avLst/>
          </a:prstGeom>
          <a:noFill/>
        </p:spPr>
        <p:txBody>
          <a:bodyPr wrap="square" rtlCol="0">
            <a:spAutoFit/>
          </a:bodyPr>
          <a:lstStyle/>
          <a:p>
            <a:r>
              <a:rPr lang="en-US" sz="2200" dirty="0"/>
              <a:t>If  number of pulls of Arm 2 is large enough, say                            , we have that UCB2 &gt; UCB1 is very unlikely (~ 2t^{-4})</a:t>
            </a:r>
          </a:p>
          <a:p>
            <a:endParaRPr lang="en-US" sz="2200" dirty="0"/>
          </a:p>
          <a:p>
            <a:r>
              <a:rPr lang="en-US" sz="2200" dirty="0"/>
              <a:t>Carefully summing up -&gt; we get the upper bound of</a:t>
            </a:r>
          </a:p>
          <a:p>
            <a:endParaRPr lang="en-US" sz="2200" dirty="0"/>
          </a:p>
          <a:p>
            <a:r>
              <a:rPr lang="en-US" sz="2200" dirty="0"/>
              <a:t>Note: well known fact (using Riemann’s Zeta function): </a:t>
            </a:r>
          </a:p>
        </p:txBody>
      </p:sp>
      <p:sp>
        <p:nvSpPr>
          <p:cNvPr id="17" name="TextBox 16"/>
          <p:cNvSpPr txBox="1"/>
          <p:nvPr/>
        </p:nvSpPr>
        <p:spPr>
          <a:xfrm>
            <a:off x="10337886" y="5750565"/>
            <a:ext cx="1284270" cy="430887"/>
          </a:xfrm>
          <a:prstGeom prst="rect">
            <a:avLst/>
          </a:prstGeom>
          <a:noFill/>
        </p:spPr>
        <p:txBody>
          <a:bodyPr wrap="square" rtlCol="0">
            <a:spAutoFit/>
          </a:bodyPr>
          <a:lstStyle/>
          <a:p>
            <a:r>
              <a:rPr lang="en-US" sz="2200"/>
              <a:t>Q.E.D.</a:t>
            </a:r>
            <a:endParaRPr lang="en-US" sz="2200" dirty="0"/>
          </a:p>
        </p:txBody>
      </p:sp>
      <p:sp>
        <p:nvSpPr>
          <p:cNvPr id="16" name="Title 1"/>
          <p:cNvSpPr>
            <a:spLocks noGrp="1"/>
          </p:cNvSpPr>
          <p:nvPr>
            <p:ph type="title"/>
          </p:nvPr>
        </p:nvSpPr>
        <p:spPr>
          <a:xfrm>
            <a:off x="266700" y="221471"/>
            <a:ext cx="7886700" cy="759309"/>
          </a:xfrm>
        </p:spPr>
        <p:txBody>
          <a:bodyPr>
            <a:normAutofit/>
          </a:bodyPr>
          <a:lstStyle/>
          <a:p>
            <a:pPr algn="l"/>
            <a:r>
              <a:rPr lang="en-US" sz="3600" dirty="0"/>
              <a:t>Proof Sketch of Lemma 1</a:t>
            </a:r>
          </a:p>
        </p:txBody>
      </p:sp>
      <p:pic>
        <p:nvPicPr>
          <p:cNvPr id="7" name="Picture 6"/>
          <p:cNvPicPr>
            <a:picLocks noChangeAspect="1"/>
          </p:cNvPicPr>
          <p:nvPr/>
        </p:nvPicPr>
        <p:blipFill>
          <a:blip r:embed="rId2"/>
          <a:stretch>
            <a:fillRect/>
          </a:stretch>
        </p:blipFill>
        <p:spPr>
          <a:xfrm>
            <a:off x="4771263" y="2103036"/>
            <a:ext cx="2679700" cy="825500"/>
          </a:xfrm>
          <a:prstGeom prst="rect">
            <a:avLst/>
          </a:prstGeom>
        </p:spPr>
      </p:pic>
      <p:pic>
        <p:nvPicPr>
          <p:cNvPr id="18" name="Picture 17"/>
          <p:cNvPicPr>
            <a:picLocks noChangeAspect="1"/>
          </p:cNvPicPr>
          <p:nvPr/>
        </p:nvPicPr>
        <p:blipFill>
          <a:blip r:embed="rId3"/>
          <a:stretch>
            <a:fillRect/>
          </a:stretch>
        </p:blipFill>
        <p:spPr>
          <a:xfrm>
            <a:off x="6026703" y="3378959"/>
            <a:ext cx="1587500" cy="584200"/>
          </a:xfrm>
          <a:prstGeom prst="rect">
            <a:avLst/>
          </a:prstGeom>
        </p:spPr>
      </p:pic>
      <p:pic>
        <p:nvPicPr>
          <p:cNvPr id="19" name="Picture 18"/>
          <p:cNvPicPr>
            <a:picLocks noChangeAspect="1"/>
          </p:cNvPicPr>
          <p:nvPr/>
        </p:nvPicPr>
        <p:blipFill>
          <a:blip r:embed="rId4"/>
          <a:stretch>
            <a:fillRect/>
          </a:stretch>
        </p:blipFill>
        <p:spPr>
          <a:xfrm>
            <a:off x="6585503" y="4356603"/>
            <a:ext cx="2057400" cy="622300"/>
          </a:xfrm>
          <a:prstGeom prst="rect">
            <a:avLst/>
          </a:prstGeom>
        </p:spPr>
      </p:pic>
      <p:pic>
        <p:nvPicPr>
          <p:cNvPr id="8" name="Picture 7"/>
          <p:cNvPicPr>
            <a:picLocks noChangeAspect="1"/>
          </p:cNvPicPr>
          <p:nvPr/>
        </p:nvPicPr>
        <p:blipFill>
          <a:blip r:embed="rId5"/>
          <a:stretch>
            <a:fillRect/>
          </a:stretch>
        </p:blipFill>
        <p:spPr>
          <a:xfrm>
            <a:off x="4038600" y="5648713"/>
            <a:ext cx="2171700" cy="825500"/>
          </a:xfrm>
          <a:prstGeom prst="rect">
            <a:avLst/>
          </a:prstGeom>
        </p:spPr>
      </p:pic>
      <p:sp>
        <p:nvSpPr>
          <p:cNvPr id="2" name="Slide Number Placeholder 1">
            <a:extLst>
              <a:ext uri="{FF2B5EF4-FFF2-40B4-BE49-F238E27FC236}">
                <a16:creationId xmlns:a16="http://schemas.microsoft.com/office/drawing/2014/main" id="{8DCA31BA-45B3-A64C-A6A1-6990D0637A4D}"/>
              </a:ext>
            </a:extLst>
          </p:cNvPr>
          <p:cNvSpPr>
            <a:spLocks noGrp="1"/>
          </p:cNvSpPr>
          <p:nvPr>
            <p:ph type="sldNum" sz="quarter" idx="12"/>
          </p:nvPr>
        </p:nvSpPr>
        <p:spPr/>
        <p:txBody>
          <a:bodyPr/>
          <a:lstStyle/>
          <a:p>
            <a:fld id="{F6C9DA0F-0981-4F4D-87AA-79E9E159B92B}" type="slidenum">
              <a:rPr lang="en-US" smtClean="0"/>
              <a:t>23</a:t>
            </a:fld>
            <a:endParaRPr lang="en-US"/>
          </a:p>
        </p:txBody>
      </p:sp>
    </p:spTree>
    <p:extLst>
      <p:ext uri="{BB962C8B-B14F-4D97-AF65-F5344CB8AC3E}">
        <p14:creationId xmlns:p14="http://schemas.microsoft.com/office/powerpoint/2010/main" val="1440941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1075" y="0"/>
            <a:ext cx="8675136" cy="1143000"/>
          </a:xfrm>
        </p:spPr>
        <p:txBody>
          <a:bodyPr>
            <a:normAutofit/>
          </a:bodyPr>
          <a:lstStyle/>
          <a:p>
            <a:pPr algn="l"/>
            <a:r>
              <a:rPr lang="en-US" sz="3600" dirty="0"/>
              <a:t>Summary: (stochastic) multi-armed bandits</a:t>
            </a:r>
          </a:p>
        </p:txBody>
      </p:sp>
      <p:sp>
        <p:nvSpPr>
          <p:cNvPr id="5" name="Title 1"/>
          <p:cNvSpPr txBox="1">
            <a:spLocks/>
          </p:cNvSpPr>
          <p:nvPr/>
        </p:nvSpPr>
        <p:spPr bwMode="auto">
          <a:xfrm>
            <a:off x="475520" y="1152499"/>
            <a:ext cx="8642391" cy="782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5800">
                <a:solidFill>
                  <a:schemeClr val="tx1"/>
                </a:solidFill>
                <a:latin typeface="Arial" charset="0"/>
                <a:ea typeface="ＭＳ Ｐゴシック" charset="0"/>
                <a:cs typeface="ＭＳ Ｐゴシック" charset="0"/>
              </a:defRPr>
            </a:lvl1pPr>
            <a:lvl2pPr marL="742950" indent="-285750" eaLnBrk="0" hangingPunct="0">
              <a:defRPr sz="5800">
                <a:solidFill>
                  <a:schemeClr val="tx1"/>
                </a:solidFill>
                <a:latin typeface="Arial" charset="0"/>
                <a:ea typeface="ＭＳ Ｐゴシック" charset="0"/>
              </a:defRPr>
            </a:lvl2pPr>
            <a:lvl3pPr marL="1143000" indent="-228600" eaLnBrk="0" hangingPunct="0">
              <a:defRPr sz="5800">
                <a:solidFill>
                  <a:schemeClr val="tx1"/>
                </a:solidFill>
                <a:latin typeface="Arial" charset="0"/>
                <a:ea typeface="ＭＳ Ｐゴシック" charset="0"/>
              </a:defRPr>
            </a:lvl3pPr>
            <a:lvl4pPr marL="1600200" indent="-228600" eaLnBrk="0" hangingPunct="0">
              <a:defRPr sz="5800">
                <a:solidFill>
                  <a:schemeClr val="tx1"/>
                </a:solidFill>
                <a:latin typeface="Arial" charset="0"/>
                <a:ea typeface="ＭＳ Ｐゴシック" charset="0"/>
              </a:defRPr>
            </a:lvl4pPr>
            <a:lvl5pPr marL="2057400" indent="-228600" eaLnBrk="0" hangingPunct="0">
              <a:defRPr sz="5800">
                <a:solidFill>
                  <a:schemeClr val="tx1"/>
                </a:solidFill>
                <a:latin typeface="Arial" charset="0"/>
                <a:ea typeface="ＭＳ Ｐゴシック" charset="0"/>
              </a:defRPr>
            </a:lvl5pPr>
            <a:lvl6pPr marL="2514600" indent="-228600" eaLnBrk="0" fontAlgn="base" hangingPunct="0">
              <a:spcBef>
                <a:spcPct val="0"/>
              </a:spcBef>
              <a:spcAft>
                <a:spcPct val="0"/>
              </a:spcAft>
              <a:defRPr sz="5800">
                <a:solidFill>
                  <a:schemeClr val="tx1"/>
                </a:solidFill>
                <a:latin typeface="Arial" charset="0"/>
                <a:ea typeface="ＭＳ Ｐゴシック" charset="0"/>
              </a:defRPr>
            </a:lvl6pPr>
            <a:lvl7pPr marL="2971800" indent="-228600" eaLnBrk="0" fontAlgn="base" hangingPunct="0">
              <a:spcBef>
                <a:spcPct val="0"/>
              </a:spcBef>
              <a:spcAft>
                <a:spcPct val="0"/>
              </a:spcAft>
              <a:defRPr sz="5800">
                <a:solidFill>
                  <a:schemeClr val="tx1"/>
                </a:solidFill>
                <a:latin typeface="Arial" charset="0"/>
                <a:ea typeface="ＭＳ Ｐゴシック" charset="0"/>
              </a:defRPr>
            </a:lvl7pPr>
            <a:lvl8pPr marL="3429000" indent="-228600" eaLnBrk="0" fontAlgn="base" hangingPunct="0">
              <a:spcBef>
                <a:spcPct val="0"/>
              </a:spcBef>
              <a:spcAft>
                <a:spcPct val="0"/>
              </a:spcAft>
              <a:defRPr sz="5800">
                <a:solidFill>
                  <a:schemeClr val="tx1"/>
                </a:solidFill>
                <a:latin typeface="Arial" charset="0"/>
                <a:ea typeface="ＭＳ Ｐゴシック" charset="0"/>
              </a:defRPr>
            </a:lvl8pPr>
            <a:lvl9pPr marL="3886200" indent="-228600" eaLnBrk="0" fontAlgn="base" hangingPunct="0">
              <a:spcBef>
                <a:spcPct val="0"/>
              </a:spcBef>
              <a:spcAft>
                <a:spcPct val="0"/>
              </a:spcAft>
              <a:defRPr sz="5800">
                <a:solidFill>
                  <a:schemeClr val="tx1"/>
                </a:solidFill>
                <a:latin typeface="Arial" charset="0"/>
                <a:ea typeface="ＭＳ Ｐゴシック" charset="0"/>
              </a:defRPr>
            </a:lvl9pPr>
          </a:lstStyle>
          <a:p>
            <a:pPr marL="342900" indent="-342900" eaLnBrk="1" hangingPunct="1">
              <a:buFont typeface="Arial"/>
              <a:buChar char="•"/>
            </a:pPr>
            <a:r>
              <a:rPr lang="en-GB" sz="2200" dirty="0">
                <a:solidFill>
                  <a:srgbClr val="000000"/>
                </a:solidFill>
                <a:latin typeface="Calibri"/>
                <a:cs typeface="Calibri"/>
              </a:rPr>
              <a:t>Very simple model for sequential decision making under uncertainty</a:t>
            </a:r>
          </a:p>
        </p:txBody>
      </p:sp>
      <p:sp>
        <p:nvSpPr>
          <p:cNvPr id="6" name="Title 1"/>
          <p:cNvSpPr txBox="1">
            <a:spLocks/>
          </p:cNvSpPr>
          <p:nvPr/>
        </p:nvSpPr>
        <p:spPr bwMode="auto">
          <a:xfrm>
            <a:off x="491395" y="1912912"/>
            <a:ext cx="8642391" cy="782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5800">
                <a:solidFill>
                  <a:schemeClr val="tx1"/>
                </a:solidFill>
                <a:latin typeface="Arial" charset="0"/>
                <a:ea typeface="ＭＳ Ｐゴシック" charset="0"/>
                <a:cs typeface="ＭＳ Ｐゴシック" charset="0"/>
              </a:defRPr>
            </a:lvl1pPr>
            <a:lvl2pPr marL="742950" indent="-285750" eaLnBrk="0" hangingPunct="0">
              <a:defRPr sz="5800">
                <a:solidFill>
                  <a:schemeClr val="tx1"/>
                </a:solidFill>
                <a:latin typeface="Arial" charset="0"/>
                <a:ea typeface="ＭＳ Ｐゴシック" charset="0"/>
              </a:defRPr>
            </a:lvl2pPr>
            <a:lvl3pPr marL="1143000" indent="-228600" eaLnBrk="0" hangingPunct="0">
              <a:defRPr sz="5800">
                <a:solidFill>
                  <a:schemeClr val="tx1"/>
                </a:solidFill>
                <a:latin typeface="Arial" charset="0"/>
                <a:ea typeface="ＭＳ Ｐゴシック" charset="0"/>
              </a:defRPr>
            </a:lvl3pPr>
            <a:lvl4pPr marL="1600200" indent="-228600" eaLnBrk="0" hangingPunct="0">
              <a:defRPr sz="5800">
                <a:solidFill>
                  <a:schemeClr val="tx1"/>
                </a:solidFill>
                <a:latin typeface="Arial" charset="0"/>
                <a:ea typeface="ＭＳ Ｐゴシック" charset="0"/>
              </a:defRPr>
            </a:lvl4pPr>
            <a:lvl5pPr marL="2057400" indent="-228600" eaLnBrk="0" hangingPunct="0">
              <a:defRPr sz="5800">
                <a:solidFill>
                  <a:schemeClr val="tx1"/>
                </a:solidFill>
                <a:latin typeface="Arial" charset="0"/>
                <a:ea typeface="ＭＳ Ｐゴシック" charset="0"/>
              </a:defRPr>
            </a:lvl5pPr>
            <a:lvl6pPr marL="2514600" indent="-228600" eaLnBrk="0" fontAlgn="base" hangingPunct="0">
              <a:spcBef>
                <a:spcPct val="0"/>
              </a:spcBef>
              <a:spcAft>
                <a:spcPct val="0"/>
              </a:spcAft>
              <a:defRPr sz="5800">
                <a:solidFill>
                  <a:schemeClr val="tx1"/>
                </a:solidFill>
                <a:latin typeface="Arial" charset="0"/>
                <a:ea typeface="ＭＳ Ｐゴシック" charset="0"/>
              </a:defRPr>
            </a:lvl6pPr>
            <a:lvl7pPr marL="2971800" indent="-228600" eaLnBrk="0" fontAlgn="base" hangingPunct="0">
              <a:spcBef>
                <a:spcPct val="0"/>
              </a:spcBef>
              <a:spcAft>
                <a:spcPct val="0"/>
              </a:spcAft>
              <a:defRPr sz="5800">
                <a:solidFill>
                  <a:schemeClr val="tx1"/>
                </a:solidFill>
                <a:latin typeface="Arial" charset="0"/>
                <a:ea typeface="ＭＳ Ｐゴシック" charset="0"/>
              </a:defRPr>
            </a:lvl7pPr>
            <a:lvl8pPr marL="3429000" indent="-228600" eaLnBrk="0" fontAlgn="base" hangingPunct="0">
              <a:spcBef>
                <a:spcPct val="0"/>
              </a:spcBef>
              <a:spcAft>
                <a:spcPct val="0"/>
              </a:spcAft>
              <a:defRPr sz="5800">
                <a:solidFill>
                  <a:schemeClr val="tx1"/>
                </a:solidFill>
                <a:latin typeface="Arial" charset="0"/>
                <a:ea typeface="ＭＳ Ｐゴシック" charset="0"/>
              </a:defRPr>
            </a:lvl8pPr>
            <a:lvl9pPr marL="3886200" indent="-228600" eaLnBrk="0" fontAlgn="base" hangingPunct="0">
              <a:spcBef>
                <a:spcPct val="0"/>
              </a:spcBef>
              <a:spcAft>
                <a:spcPct val="0"/>
              </a:spcAft>
              <a:defRPr sz="5800">
                <a:solidFill>
                  <a:schemeClr val="tx1"/>
                </a:solidFill>
                <a:latin typeface="Arial" charset="0"/>
                <a:ea typeface="ＭＳ Ｐゴシック" charset="0"/>
              </a:defRPr>
            </a:lvl9pPr>
          </a:lstStyle>
          <a:p>
            <a:pPr marL="342900" indent="-342900" eaLnBrk="1" hangingPunct="1">
              <a:buFont typeface="Arial"/>
              <a:buChar char="•"/>
            </a:pPr>
            <a:r>
              <a:rPr lang="en-GB" sz="2200" dirty="0">
                <a:solidFill>
                  <a:srgbClr val="000000"/>
                </a:solidFill>
                <a:latin typeface="Calibri"/>
                <a:cs typeface="Calibri"/>
              </a:rPr>
              <a:t>Captures the exploration vs. exploitation dilemma</a:t>
            </a:r>
          </a:p>
        </p:txBody>
      </p:sp>
      <p:sp>
        <p:nvSpPr>
          <p:cNvPr id="7" name="Title 1"/>
          <p:cNvSpPr txBox="1">
            <a:spLocks/>
          </p:cNvSpPr>
          <p:nvPr/>
        </p:nvSpPr>
        <p:spPr bwMode="auto">
          <a:xfrm>
            <a:off x="491395" y="2778001"/>
            <a:ext cx="8642391" cy="782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5800">
                <a:solidFill>
                  <a:schemeClr val="tx1"/>
                </a:solidFill>
                <a:latin typeface="Arial" charset="0"/>
                <a:ea typeface="ＭＳ Ｐゴシック" charset="0"/>
                <a:cs typeface="ＭＳ Ｐゴシック" charset="0"/>
              </a:defRPr>
            </a:lvl1pPr>
            <a:lvl2pPr marL="742950" indent="-285750" eaLnBrk="0" hangingPunct="0">
              <a:defRPr sz="5800">
                <a:solidFill>
                  <a:schemeClr val="tx1"/>
                </a:solidFill>
                <a:latin typeface="Arial" charset="0"/>
                <a:ea typeface="ＭＳ Ｐゴシック" charset="0"/>
              </a:defRPr>
            </a:lvl2pPr>
            <a:lvl3pPr marL="1143000" indent="-228600" eaLnBrk="0" hangingPunct="0">
              <a:defRPr sz="5800">
                <a:solidFill>
                  <a:schemeClr val="tx1"/>
                </a:solidFill>
                <a:latin typeface="Arial" charset="0"/>
                <a:ea typeface="ＭＳ Ｐゴシック" charset="0"/>
              </a:defRPr>
            </a:lvl3pPr>
            <a:lvl4pPr marL="1600200" indent="-228600" eaLnBrk="0" hangingPunct="0">
              <a:defRPr sz="5800">
                <a:solidFill>
                  <a:schemeClr val="tx1"/>
                </a:solidFill>
                <a:latin typeface="Arial" charset="0"/>
                <a:ea typeface="ＭＳ Ｐゴシック" charset="0"/>
              </a:defRPr>
            </a:lvl4pPr>
            <a:lvl5pPr marL="2057400" indent="-228600" eaLnBrk="0" hangingPunct="0">
              <a:defRPr sz="5800">
                <a:solidFill>
                  <a:schemeClr val="tx1"/>
                </a:solidFill>
                <a:latin typeface="Arial" charset="0"/>
                <a:ea typeface="ＭＳ Ｐゴシック" charset="0"/>
              </a:defRPr>
            </a:lvl5pPr>
            <a:lvl6pPr marL="2514600" indent="-228600" eaLnBrk="0" fontAlgn="base" hangingPunct="0">
              <a:spcBef>
                <a:spcPct val="0"/>
              </a:spcBef>
              <a:spcAft>
                <a:spcPct val="0"/>
              </a:spcAft>
              <a:defRPr sz="5800">
                <a:solidFill>
                  <a:schemeClr val="tx1"/>
                </a:solidFill>
                <a:latin typeface="Arial" charset="0"/>
                <a:ea typeface="ＭＳ Ｐゴシック" charset="0"/>
              </a:defRPr>
            </a:lvl6pPr>
            <a:lvl7pPr marL="2971800" indent="-228600" eaLnBrk="0" fontAlgn="base" hangingPunct="0">
              <a:spcBef>
                <a:spcPct val="0"/>
              </a:spcBef>
              <a:spcAft>
                <a:spcPct val="0"/>
              </a:spcAft>
              <a:defRPr sz="5800">
                <a:solidFill>
                  <a:schemeClr val="tx1"/>
                </a:solidFill>
                <a:latin typeface="Arial" charset="0"/>
                <a:ea typeface="ＭＳ Ｐゴシック" charset="0"/>
              </a:defRPr>
            </a:lvl7pPr>
            <a:lvl8pPr marL="3429000" indent="-228600" eaLnBrk="0" fontAlgn="base" hangingPunct="0">
              <a:spcBef>
                <a:spcPct val="0"/>
              </a:spcBef>
              <a:spcAft>
                <a:spcPct val="0"/>
              </a:spcAft>
              <a:defRPr sz="5800">
                <a:solidFill>
                  <a:schemeClr val="tx1"/>
                </a:solidFill>
                <a:latin typeface="Arial" charset="0"/>
                <a:ea typeface="ＭＳ Ｐゴシック" charset="0"/>
              </a:defRPr>
            </a:lvl8pPr>
            <a:lvl9pPr marL="3886200" indent="-228600" eaLnBrk="0" fontAlgn="base" hangingPunct="0">
              <a:spcBef>
                <a:spcPct val="0"/>
              </a:spcBef>
              <a:spcAft>
                <a:spcPct val="0"/>
              </a:spcAft>
              <a:defRPr sz="5800">
                <a:solidFill>
                  <a:schemeClr val="tx1"/>
                </a:solidFill>
                <a:latin typeface="Arial" charset="0"/>
                <a:ea typeface="ＭＳ Ｐゴシック" charset="0"/>
              </a:defRPr>
            </a:lvl9pPr>
          </a:lstStyle>
          <a:p>
            <a:pPr marL="342900" indent="-342900" eaLnBrk="1" hangingPunct="1">
              <a:buFont typeface="Arial"/>
              <a:buChar char="•"/>
            </a:pPr>
            <a:r>
              <a:rPr lang="en-GB" sz="2200" dirty="0">
                <a:solidFill>
                  <a:srgbClr val="000000"/>
                </a:solidFill>
                <a:latin typeface="Calibri"/>
                <a:cs typeface="Calibri"/>
              </a:rPr>
              <a:t>Efficient algorithms</a:t>
            </a:r>
            <a:r>
              <a:rPr lang="en-GB" sz="2200">
                <a:solidFill>
                  <a:srgbClr val="000000"/>
                </a:solidFill>
                <a:latin typeface="Calibri"/>
                <a:cs typeface="Calibri"/>
              </a:rPr>
              <a:t>: UCB (and many more)</a:t>
            </a:r>
            <a:endParaRPr lang="en-GB" sz="2200" dirty="0">
              <a:solidFill>
                <a:srgbClr val="000000"/>
              </a:solidFill>
              <a:latin typeface="Calibri"/>
              <a:cs typeface="Calibri"/>
            </a:endParaRPr>
          </a:p>
        </p:txBody>
      </p:sp>
      <p:sp>
        <p:nvSpPr>
          <p:cNvPr id="8" name="Title 1"/>
          <p:cNvSpPr txBox="1">
            <a:spLocks/>
          </p:cNvSpPr>
          <p:nvPr/>
        </p:nvSpPr>
        <p:spPr bwMode="auto">
          <a:xfrm>
            <a:off x="495701" y="3650929"/>
            <a:ext cx="11431256" cy="782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5800">
                <a:solidFill>
                  <a:schemeClr val="tx1"/>
                </a:solidFill>
                <a:latin typeface="Arial" charset="0"/>
                <a:ea typeface="ＭＳ Ｐゴシック" charset="0"/>
                <a:cs typeface="ＭＳ Ｐゴシック" charset="0"/>
              </a:defRPr>
            </a:lvl1pPr>
            <a:lvl2pPr marL="742950" indent="-285750" eaLnBrk="0" hangingPunct="0">
              <a:defRPr sz="5800">
                <a:solidFill>
                  <a:schemeClr val="tx1"/>
                </a:solidFill>
                <a:latin typeface="Arial" charset="0"/>
                <a:ea typeface="ＭＳ Ｐゴシック" charset="0"/>
              </a:defRPr>
            </a:lvl2pPr>
            <a:lvl3pPr marL="1143000" indent="-228600" eaLnBrk="0" hangingPunct="0">
              <a:defRPr sz="5800">
                <a:solidFill>
                  <a:schemeClr val="tx1"/>
                </a:solidFill>
                <a:latin typeface="Arial" charset="0"/>
                <a:ea typeface="ＭＳ Ｐゴシック" charset="0"/>
              </a:defRPr>
            </a:lvl3pPr>
            <a:lvl4pPr marL="1600200" indent="-228600" eaLnBrk="0" hangingPunct="0">
              <a:defRPr sz="5800">
                <a:solidFill>
                  <a:schemeClr val="tx1"/>
                </a:solidFill>
                <a:latin typeface="Arial" charset="0"/>
                <a:ea typeface="ＭＳ Ｐゴシック" charset="0"/>
              </a:defRPr>
            </a:lvl4pPr>
            <a:lvl5pPr marL="2057400" indent="-228600" eaLnBrk="0" hangingPunct="0">
              <a:defRPr sz="5800">
                <a:solidFill>
                  <a:schemeClr val="tx1"/>
                </a:solidFill>
                <a:latin typeface="Arial" charset="0"/>
                <a:ea typeface="ＭＳ Ｐゴシック" charset="0"/>
              </a:defRPr>
            </a:lvl5pPr>
            <a:lvl6pPr marL="2514600" indent="-228600" eaLnBrk="0" fontAlgn="base" hangingPunct="0">
              <a:spcBef>
                <a:spcPct val="0"/>
              </a:spcBef>
              <a:spcAft>
                <a:spcPct val="0"/>
              </a:spcAft>
              <a:defRPr sz="5800">
                <a:solidFill>
                  <a:schemeClr val="tx1"/>
                </a:solidFill>
                <a:latin typeface="Arial" charset="0"/>
                <a:ea typeface="ＭＳ Ｐゴシック" charset="0"/>
              </a:defRPr>
            </a:lvl6pPr>
            <a:lvl7pPr marL="2971800" indent="-228600" eaLnBrk="0" fontAlgn="base" hangingPunct="0">
              <a:spcBef>
                <a:spcPct val="0"/>
              </a:spcBef>
              <a:spcAft>
                <a:spcPct val="0"/>
              </a:spcAft>
              <a:defRPr sz="5800">
                <a:solidFill>
                  <a:schemeClr val="tx1"/>
                </a:solidFill>
                <a:latin typeface="Arial" charset="0"/>
                <a:ea typeface="ＭＳ Ｐゴシック" charset="0"/>
              </a:defRPr>
            </a:lvl7pPr>
            <a:lvl8pPr marL="3429000" indent="-228600" eaLnBrk="0" fontAlgn="base" hangingPunct="0">
              <a:spcBef>
                <a:spcPct val="0"/>
              </a:spcBef>
              <a:spcAft>
                <a:spcPct val="0"/>
              </a:spcAft>
              <a:defRPr sz="5800">
                <a:solidFill>
                  <a:schemeClr val="tx1"/>
                </a:solidFill>
                <a:latin typeface="Arial" charset="0"/>
                <a:ea typeface="ＭＳ Ｐゴシック" charset="0"/>
              </a:defRPr>
            </a:lvl8pPr>
            <a:lvl9pPr marL="3886200" indent="-228600" eaLnBrk="0" fontAlgn="base" hangingPunct="0">
              <a:spcBef>
                <a:spcPct val="0"/>
              </a:spcBef>
              <a:spcAft>
                <a:spcPct val="0"/>
              </a:spcAft>
              <a:defRPr sz="5800">
                <a:solidFill>
                  <a:schemeClr val="tx1"/>
                </a:solidFill>
                <a:latin typeface="Arial" charset="0"/>
                <a:ea typeface="ＭＳ Ｐゴシック" charset="0"/>
              </a:defRPr>
            </a:lvl9pPr>
          </a:lstStyle>
          <a:p>
            <a:pPr marL="342900" indent="-342900" eaLnBrk="1" hangingPunct="1">
              <a:buFont typeface="Arial"/>
              <a:buChar char="•"/>
            </a:pPr>
            <a:r>
              <a:rPr lang="en-GB" sz="2200" dirty="0">
                <a:solidFill>
                  <a:srgbClr val="000000"/>
                </a:solidFill>
                <a:latin typeface="Calibri"/>
                <a:cs typeface="Calibri"/>
              </a:rPr>
              <a:t>Many application domains: internet search (Bing), recommender systems, online advertisement (keyword bidding), </a:t>
            </a:r>
            <a:r>
              <a:rPr lang="en-GB" sz="2200" dirty="0" err="1">
                <a:solidFill>
                  <a:srgbClr val="000000"/>
                </a:solidFill>
                <a:latin typeface="Calibri"/>
                <a:cs typeface="Calibri"/>
              </a:rPr>
              <a:t>hyperparameter</a:t>
            </a:r>
            <a:r>
              <a:rPr lang="en-GB" sz="2200" dirty="0">
                <a:solidFill>
                  <a:srgbClr val="000000"/>
                </a:solidFill>
                <a:latin typeface="Calibri"/>
                <a:cs typeface="Calibri"/>
              </a:rPr>
              <a:t> optimisation in ML, discrete optimisation, ... </a:t>
            </a:r>
          </a:p>
        </p:txBody>
      </p:sp>
      <p:sp>
        <p:nvSpPr>
          <p:cNvPr id="2" name="Slide Number Placeholder 1">
            <a:extLst>
              <a:ext uri="{FF2B5EF4-FFF2-40B4-BE49-F238E27FC236}">
                <a16:creationId xmlns:a16="http://schemas.microsoft.com/office/drawing/2014/main" id="{3710CDC6-B4CB-CB4B-8DA4-270A43EAB511}"/>
              </a:ext>
            </a:extLst>
          </p:cNvPr>
          <p:cNvSpPr>
            <a:spLocks noGrp="1"/>
          </p:cNvSpPr>
          <p:nvPr>
            <p:ph type="sldNum" sz="quarter" idx="12"/>
          </p:nvPr>
        </p:nvSpPr>
        <p:spPr/>
        <p:txBody>
          <a:bodyPr/>
          <a:lstStyle/>
          <a:p>
            <a:fld id="{F6C9DA0F-0981-4F4D-87AA-79E9E159B92B}" type="slidenum">
              <a:rPr lang="en-US" smtClean="0"/>
              <a:t>24</a:t>
            </a:fld>
            <a:endParaRPr lang="en-US"/>
          </a:p>
        </p:txBody>
      </p:sp>
    </p:spTree>
    <p:extLst>
      <p:ext uri="{BB962C8B-B14F-4D97-AF65-F5344CB8AC3E}">
        <p14:creationId xmlns:p14="http://schemas.microsoft.com/office/powerpoint/2010/main" val="254612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24001" y="1518023"/>
            <a:ext cx="8731331" cy="239009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800" dirty="0"/>
              <a:t>Adversarial Bandits</a:t>
            </a:r>
          </a:p>
          <a:p>
            <a:endParaRPr lang="en-US" dirty="0"/>
          </a:p>
        </p:txBody>
      </p:sp>
    </p:spTree>
    <p:extLst>
      <p:ext uri="{BB962C8B-B14F-4D97-AF65-F5344CB8AC3E}">
        <p14:creationId xmlns:p14="http://schemas.microsoft.com/office/powerpoint/2010/main" val="1828974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homer_brai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8726" y="1570510"/>
            <a:ext cx="2445560" cy="1834170"/>
          </a:xfrm>
          <a:prstGeom prst="rect">
            <a:avLst/>
          </a:prstGeom>
        </p:spPr>
      </p:pic>
      <p:sp>
        <p:nvSpPr>
          <p:cNvPr id="4" name="Title 1"/>
          <p:cNvSpPr>
            <a:spLocks noGrp="1"/>
          </p:cNvSpPr>
          <p:nvPr>
            <p:ph type="title"/>
          </p:nvPr>
        </p:nvSpPr>
        <p:spPr>
          <a:xfrm>
            <a:off x="185530" y="-135011"/>
            <a:ext cx="9677110" cy="1143000"/>
          </a:xfrm>
        </p:spPr>
        <p:txBody>
          <a:bodyPr>
            <a:normAutofit/>
          </a:bodyPr>
          <a:lstStyle/>
          <a:p>
            <a:pPr algn="l"/>
            <a:r>
              <a:rPr lang="en-US" sz="3600" dirty="0"/>
              <a:t>Motivation 1: learning in dynamic environments</a:t>
            </a:r>
          </a:p>
        </p:txBody>
      </p:sp>
      <p:grpSp>
        <p:nvGrpSpPr>
          <p:cNvPr id="6" name="Group 5"/>
          <p:cNvGrpSpPr/>
          <p:nvPr/>
        </p:nvGrpSpPr>
        <p:grpSpPr>
          <a:xfrm>
            <a:off x="2081719" y="1698845"/>
            <a:ext cx="2412330" cy="1664846"/>
            <a:chOff x="422593" y="2069747"/>
            <a:chExt cx="3187700" cy="2552700"/>
          </a:xfrm>
        </p:grpSpPr>
        <p:pic>
          <p:nvPicPr>
            <p:cNvPr id="7" name="Picture 6" descr="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593" y="2069747"/>
              <a:ext cx="3187700" cy="2552700"/>
            </a:xfrm>
            <a:prstGeom prst="rect">
              <a:avLst/>
            </a:prstGeom>
          </p:spPr>
        </p:pic>
        <p:sp>
          <p:nvSpPr>
            <p:cNvPr id="8" name="TextBox 7"/>
            <p:cNvSpPr txBox="1"/>
            <p:nvPr/>
          </p:nvSpPr>
          <p:spPr>
            <a:xfrm>
              <a:off x="1197962" y="3004434"/>
              <a:ext cx="2183906" cy="660677"/>
            </a:xfrm>
            <a:prstGeom prst="rect">
              <a:avLst/>
            </a:prstGeom>
            <a:noFill/>
          </p:spPr>
          <p:txBody>
            <a:bodyPr wrap="none" rtlCol="0">
              <a:spAutoFit/>
            </a:bodyPr>
            <a:lstStyle/>
            <a:p>
              <a:r>
                <a:rPr lang="en-US" sz="2200" dirty="0"/>
                <a:t>Environment</a:t>
              </a:r>
            </a:p>
          </p:txBody>
        </p:sp>
      </p:grpSp>
      <p:grpSp>
        <p:nvGrpSpPr>
          <p:cNvPr id="9" name="Group 8"/>
          <p:cNvGrpSpPr/>
          <p:nvPr/>
        </p:nvGrpSpPr>
        <p:grpSpPr>
          <a:xfrm>
            <a:off x="3869429" y="1246573"/>
            <a:ext cx="2216597" cy="872190"/>
            <a:chOff x="2540772" y="1453700"/>
            <a:chExt cx="2929056" cy="1337325"/>
          </a:xfrm>
        </p:grpSpPr>
        <p:sp>
          <p:nvSpPr>
            <p:cNvPr id="10" name="Curved Down Arrow 9"/>
            <p:cNvSpPr/>
            <p:nvPr/>
          </p:nvSpPr>
          <p:spPr>
            <a:xfrm>
              <a:off x="3057147" y="2304947"/>
              <a:ext cx="1975386" cy="486078"/>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2540772" y="1453700"/>
              <a:ext cx="2929056" cy="660677"/>
            </a:xfrm>
            <a:prstGeom prst="rect">
              <a:avLst/>
            </a:prstGeom>
            <a:noFill/>
          </p:spPr>
          <p:txBody>
            <a:bodyPr wrap="none" rtlCol="0">
              <a:spAutoFit/>
            </a:bodyPr>
            <a:lstStyle/>
            <a:p>
              <a:r>
                <a:rPr lang="en-US" sz="2200" dirty="0"/>
                <a:t>Reward/feedback</a:t>
              </a:r>
            </a:p>
          </p:txBody>
        </p:sp>
      </p:grpSp>
      <p:grpSp>
        <p:nvGrpSpPr>
          <p:cNvPr id="12" name="Group 11"/>
          <p:cNvGrpSpPr/>
          <p:nvPr/>
        </p:nvGrpSpPr>
        <p:grpSpPr>
          <a:xfrm>
            <a:off x="4157936" y="3042698"/>
            <a:ext cx="1859804" cy="791848"/>
            <a:chOff x="2983621" y="4136369"/>
            <a:chExt cx="2457582" cy="1214137"/>
          </a:xfrm>
        </p:grpSpPr>
        <p:sp>
          <p:nvSpPr>
            <p:cNvPr id="13" name="Curved Down Arrow 12"/>
            <p:cNvSpPr/>
            <p:nvPr/>
          </p:nvSpPr>
          <p:spPr>
            <a:xfrm rot="10800000">
              <a:off x="3084123" y="4136369"/>
              <a:ext cx="1975386" cy="486078"/>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2983621" y="4689829"/>
              <a:ext cx="2457582" cy="660677"/>
            </a:xfrm>
            <a:prstGeom prst="rect">
              <a:avLst/>
            </a:prstGeom>
            <a:noFill/>
          </p:spPr>
          <p:txBody>
            <a:bodyPr wrap="none" rtlCol="0">
              <a:spAutoFit/>
            </a:bodyPr>
            <a:lstStyle/>
            <a:p>
              <a:r>
                <a:rPr lang="en-US" sz="2200" dirty="0"/>
                <a:t>Execute action</a:t>
              </a:r>
            </a:p>
          </p:txBody>
        </p:sp>
      </p:grpSp>
      <p:sp>
        <p:nvSpPr>
          <p:cNvPr id="15" name="Curved Down Arrow 14"/>
          <p:cNvSpPr/>
          <p:nvPr/>
        </p:nvSpPr>
        <p:spPr>
          <a:xfrm rot="3683147">
            <a:off x="6714685" y="1288912"/>
            <a:ext cx="876135" cy="602184"/>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7483988" y="1370862"/>
            <a:ext cx="2998343" cy="430887"/>
          </a:xfrm>
          <a:prstGeom prst="rect">
            <a:avLst/>
          </a:prstGeom>
          <a:noFill/>
        </p:spPr>
        <p:txBody>
          <a:bodyPr wrap="square" rtlCol="0">
            <a:spAutoFit/>
          </a:bodyPr>
          <a:lstStyle/>
          <a:p>
            <a:r>
              <a:rPr lang="en-US" sz="2200" dirty="0"/>
              <a:t>Decision making process</a:t>
            </a:r>
          </a:p>
        </p:txBody>
      </p:sp>
      <p:sp>
        <p:nvSpPr>
          <p:cNvPr id="17" name="Title 1"/>
          <p:cNvSpPr txBox="1">
            <a:spLocks/>
          </p:cNvSpPr>
          <p:nvPr/>
        </p:nvSpPr>
        <p:spPr bwMode="auto">
          <a:xfrm>
            <a:off x="404626" y="4281220"/>
            <a:ext cx="9116060" cy="78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5800">
                <a:solidFill>
                  <a:schemeClr val="tx1"/>
                </a:solidFill>
                <a:latin typeface="Arial" charset="0"/>
                <a:ea typeface="ＭＳ Ｐゴシック" charset="0"/>
                <a:cs typeface="ＭＳ Ｐゴシック" charset="0"/>
              </a:defRPr>
            </a:lvl1pPr>
            <a:lvl2pPr marL="742950" indent="-285750" eaLnBrk="0" hangingPunct="0">
              <a:defRPr sz="5800">
                <a:solidFill>
                  <a:schemeClr val="tx1"/>
                </a:solidFill>
                <a:latin typeface="Arial" charset="0"/>
                <a:ea typeface="ＭＳ Ｐゴシック" charset="0"/>
              </a:defRPr>
            </a:lvl2pPr>
            <a:lvl3pPr marL="1143000" indent="-228600" eaLnBrk="0" hangingPunct="0">
              <a:defRPr sz="5800">
                <a:solidFill>
                  <a:schemeClr val="tx1"/>
                </a:solidFill>
                <a:latin typeface="Arial" charset="0"/>
                <a:ea typeface="ＭＳ Ｐゴシック" charset="0"/>
              </a:defRPr>
            </a:lvl3pPr>
            <a:lvl4pPr marL="1600200" indent="-228600" eaLnBrk="0" hangingPunct="0">
              <a:defRPr sz="5800">
                <a:solidFill>
                  <a:schemeClr val="tx1"/>
                </a:solidFill>
                <a:latin typeface="Arial" charset="0"/>
                <a:ea typeface="ＭＳ Ｐゴシック" charset="0"/>
              </a:defRPr>
            </a:lvl4pPr>
            <a:lvl5pPr marL="2057400" indent="-228600" eaLnBrk="0" hangingPunct="0">
              <a:defRPr sz="5800">
                <a:solidFill>
                  <a:schemeClr val="tx1"/>
                </a:solidFill>
                <a:latin typeface="Arial" charset="0"/>
                <a:ea typeface="ＭＳ Ｐゴシック" charset="0"/>
              </a:defRPr>
            </a:lvl5pPr>
            <a:lvl6pPr marL="2514600" indent="-228600" eaLnBrk="0" fontAlgn="base" hangingPunct="0">
              <a:spcBef>
                <a:spcPct val="0"/>
              </a:spcBef>
              <a:spcAft>
                <a:spcPct val="0"/>
              </a:spcAft>
              <a:defRPr sz="5800">
                <a:solidFill>
                  <a:schemeClr val="tx1"/>
                </a:solidFill>
                <a:latin typeface="Arial" charset="0"/>
                <a:ea typeface="ＭＳ Ｐゴシック" charset="0"/>
              </a:defRPr>
            </a:lvl6pPr>
            <a:lvl7pPr marL="2971800" indent="-228600" eaLnBrk="0" fontAlgn="base" hangingPunct="0">
              <a:spcBef>
                <a:spcPct val="0"/>
              </a:spcBef>
              <a:spcAft>
                <a:spcPct val="0"/>
              </a:spcAft>
              <a:defRPr sz="5800">
                <a:solidFill>
                  <a:schemeClr val="tx1"/>
                </a:solidFill>
                <a:latin typeface="Arial" charset="0"/>
                <a:ea typeface="ＭＳ Ｐゴシック" charset="0"/>
              </a:defRPr>
            </a:lvl7pPr>
            <a:lvl8pPr marL="3429000" indent="-228600" eaLnBrk="0" fontAlgn="base" hangingPunct="0">
              <a:spcBef>
                <a:spcPct val="0"/>
              </a:spcBef>
              <a:spcAft>
                <a:spcPct val="0"/>
              </a:spcAft>
              <a:defRPr sz="5800">
                <a:solidFill>
                  <a:schemeClr val="tx1"/>
                </a:solidFill>
                <a:latin typeface="Arial" charset="0"/>
                <a:ea typeface="ＭＳ Ｐゴシック" charset="0"/>
              </a:defRPr>
            </a:lvl8pPr>
            <a:lvl9pPr marL="3886200" indent="-228600" eaLnBrk="0" fontAlgn="base" hangingPunct="0">
              <a:spcBef>
                <a:spcPct val="0"/>
              </a:spcBef>
              <a:spcAft>
                <a:spcPct val="0"/>
              </a:spcAft>
              <a:defRPr sz="5800">
                <a:solidFill>
                  <a:schemeClr val="tx1"/>
                </a:solidFill>
                <a:latin typeface="Arial" charset="0"/>
                <a:ea typeface="ＭＳ Ｐゴシック" charset="0"/>
              </a:defRPr>
            </a:lvl9pPr>
          </a:lstStyle>
          <a:p>
            <a:pPr marL="342900" indent="-342900" eaLnBrk="1" hangingPunct="1">
              <a:buFont typeface="Arial"/>
              <a:buChar char="•"/>
            </a:pPr>
            <a:r>
              <a:rPr lang="en-GB" sz="2200" dirty="0">
                <a:solidFill>
                  <a:srgbClr val="000000"/>
                </a:solidFill>
                <a:latin typeface="Calibri"/>
                <a:cs typeface="Calibri"/>
              </a:rPr>
              <a:t>Stochastic: governed by some underlying stationary stochastic process</a:t>
            </a:r>
          </a:p>
        </p:txBody>
      </p:sp>
      <p:sp>
        <p:nvSpPr>
          <p:cNvPr id="18" name="Title 1"/>
          <p:cNvSpPr txBox="1">
            <a:spLocks/>
          </p:cNvSpPr>
          <p:nvPr/>
        </p:nvSpPr>
        <p:spPr bwMode="auto">
          <a:xfrm>
            <a:off x="346608" y="3604328"/>
            <a:ext cx="9116060" cy="78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5800">
                <a:solidFill>
                  <a:schemeClr val="tx1"/>
                </a:solidFill>
                <a:latin typeface="Arial" charset="0"/>
                <a:ea typeface="ＭＳ Ｐゴシック" charset="0"/>
                <a:cs typeface="ＭＳ Ｐゴシック" charset="0"/>
              </a:defRPr>
            </a:lvl1pPr>
            <a:lvl2pPr marL="742950" indent="-285750" eaLnBrk="0" hangingPunct="0">
              <a:defRPr sz="5800">
                <a:solidFill>
                  <a:schemeClr val="tx1"/>
                </a:solidFill>
                <a:latin typeface="Arial" charset="0"/>
                <a:ea typeface="ＭＳ Ｐゴシック" charset="0"/>
              </a:defRPr>
            </a:lvl2pPr>
            <a:lvl3pPr marL="1143000" indent="-228600" eaLnBrk="0" hangingPunct="0">
              <a:defRPr sz="5800">
                <a:solidFill>
                  <a:schemeClr val="tx1"/>
                </a:solidFill>
                <a:latin typeface="Arial" charset="0"/>
                <a:ea typeface="ＭＳ Ｐゴシック" charset="0"/>
              </a:defRPr>
            </a:lvl3pPr>
            <a:lvl4pPr marL="1600200" indent="-228600" eaLnBrk="0" hangingPunct="0">
              <a:defRPr sz="5800">
                <a:solidFill>
                  <a:schemeClr val="tx1"/>
                </a:solidFill>
                <a:latin typeface="Arial" charset="0"/>
                <a:ea typeface="ＭＳ Ｐゴシック" charset="0"/>
              </a:defRPr>
            </a:lvl4pPr>
            <a:lvl5pPr marL="2057400" indent="-228600" eaLnBrk="0" hangingPunct="0">
              <a:defRPr sz="5800">
                <a:solidFill>
                  <a:schemeClr val="tx1"/>
                </a:solidFill>
                <a:latin typeface="Arial" charset="0"/>
                <a:ea typeface="ＭＳ Ｐゴシック" charset="0"/>
              </a:defRPr>
            </a:lvl5pPr>
            <a:lvl6pPr marL="2514600" indent="-228600" eaLnBrk="0" fontAlgn="base" hangingPunct="0">
              <a:spcBef>
                <a:spcPct val="0"/>
              </a:spcBef>
              <a:spcAft>
                <a:spcPct val="0"/>
              </a:spcAft>
              <a:defRPr sz="5800">
                <a:solidFill>
                  <a:schemeClr val="tx1"/>
                </a:solidFill>
                <a:latin typeface="Arial" charset="0"/>
                <a:ea typeface="ＭＳ Ｐゴシック" charset="0"/>
              </a:defRPr>
            </a:lvl6pPr>
            <a:lvl7pPr marL="2971800" indent="-228600" eaLnBrk="0" fontAlgn="base" hangingPunct="0">
              <a:spcBef>
                <a:spcPct val="0"/>
              </a:spcBef>
              <a:spcAft>
                <a:spcPct val="0"/>
              </a:spcAft>
              <a:defRPr sz="5800">
                <a:solidFill>
                  <a:schemeClr val="tx1"/>
                </a:solidFill>
                <a:latin typeface="Arial" charset="0"/>
                <a:ea typeface="ＭＳ Ｐゴシック" charset="0"/>
              </a:defRPr>
            </a:lvl7pPr>
            <a:lvl8pPr marL="3429000" indent="-228600" eaLnBrk="0" fontAlgn="base" hangingPunct="0">
              <a:spcBef>
                <a:spcPct val="0"/>
              </a:spcBef>
              <a:spcAft>
                <a:spcPct val="0"/>
              </a:spcAft>
              <a:defRPr sz="5800">
                <a:solidFill>
                  <a:schemeClr val="tx1"/>
                </a:solidFill>
                <a:latin typeface="Arial" charset="0"/>
                <a:ea typeface="ＭＳ Ｐゴシック" charset="0"/>
              </a:defRPr>
            </a:lvl8pPr>
            <a:lvl9pPr marL="3886200" indent="-228600" eaLnBrk="0" fontAlgn="base" hangingPunct="0">
              <a:spcBef>
                <a:spcPct val="0"/>
              </a:spcBef>
              <a:spcAft>
                <a:spcPct val="0"/>
              </a:spcAft>
              <a:defRPr sz="5800">
                <a:solidFill>
                  <a:schemeClr val="tx1"/>
                </a:solidFill>
                <a:latin typeface="Arial" charset="0"/>
                <a:ea typeface="ＭＳ Ｐゴシック" charset="0"/>
              </a:defRPr>
            </a:lvl9pPr>
          </a:lstStyle>
          <a:p>
            <a:pPr eaLnBrk="1" hangingPunct="1"/>
            <a:r>
              <a:rPr lang="en-GB" sz="2200" dirty="0">
                <a:solidFill>
                  <a:srgbClr val="000000"/>
                </a:solidFill>
                <a:latin typeface="Calibri"/>
                <a:cs typeface="Calibri"/>
              </a:rPr>
              <a:t>Environment: </a:t>
            </a:r>
          </a:p>
        </p:txBody>
      </p:sp>
      <p:sp>
        <p:nvSpPr>
          <p:cNvPr id="19" name="Title 1"/>
          <p:cNvSpPr txBox="1">
            <a:spLocks/>
          </p:cNvSpPr>
          <p:nvPr/>
        </p:nvSpPr>
        <p:spPr bwMode="auto">
          <a:xfrm>
            <a:off x="404626" y="5686670"/>
            <a:ext cx="9116060" cy="78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5800">
                <a:solidFill>
                  <a:schemeClr val="tx1"/>
                </a:solidFill>
                <a:latin typeface="Arial" charset="0"/>
                <a:ea typeface="ＭＳ Ｐゴシック" charset="0"/>
                <a:cs typeface="ＭＳ Ｐゴシック" charset="0"/>
              </a:defRPr>
            </a:lvl1pPr>
            <a:lvl2pPr marL="742950" indent="-285750" eaLnBrk="0" hangingPunct="0">
              <a:defRPr sz="5800">
                <a:solidFill>
                  <a:schemeClr val="tx1"/>
                </a:solidFill>
                <a:latin typeface="Arial" charset="0"/>
                <a:ea typeface="ＭＳ Ｐゴシック" charset="0"/>
              </a:defRPr>
            </a:lvl2pPr>
            <a:lvl3pPr marL="1143000" indent="-228600" eaLnBrk="0" hangingPunct="0">
              <a:defRPr sz="5800">
                <a:solidFill>
                  <a:schemeClr val="tx1"/>
                </a:solidFill>
                <a:latin typeface="Arial" charset="0"/>
                <a:ea typeface="ＭＳ Ｐゴシック" charset="0"/>
              </a:defRPr>
            </a:lvl3pPr>
            <a:lvl4pPr marL="1600200" indent="-228600" eaLnBrk="0" hangingPunct="0">
              <a:defRPr sz="5800">
                <a:solidFill>
                  <a:schemeClr val="tx1"/>
                </a:solidFill>
                <a:latin typeface="Arial" charset="0"/>
                <a:ea typeface="ＭＳ Ｐゴシック" charset="0"/>
              </a:defRPr>
            </a:lvl4pPr>
            <a:lvl5pPr marL="2057400" indent="-228600" eaLnBrk="0" hangingPunct="0">
              <a:defRPr sz="5800">
                <a:solidFill>
                  <a:schemeClr val="tx1"/>
                </a:solidFill>
                <a:latin typeface="Arial" charset="0"/>
                <a:ea typeface="ＭＳ Ｐゴシック" charset="0"/>
              </a:defRPr>
            </a:lvl5pPr>
            <a:lvl6pPr marL="2514600" indent="-228600" eaLnBrk="0" fontAlgn="base" hangingPunct="0">
              <a:spcBef>
                <a:spcPct val="0"/>
              </a:spcBef>
              <a:spcAft>
                <a:spcPct val="0"/>
              </a:spcAft>
              <a:defRPr sz="5800">
                <a:solidFill>
                  <a:schemeClr val="tx1"/>
                </a:solidFill>
                <a:latin typeface="Arial" charset="0"/>
                <a:ea typeface="ＭＳ Ｐゴシック" charset="0"/>
              </a:defRPr>
            </a:lvl6pPr>
            <a:lvl7pPr marL="2971800" indent="-228600" eaLnBrk="0" fontAlgn="base" hangingPunct="0">
              <a:spcBef>
                <a:spcPct val="0"/>
              </a:spcBef>
              <a:spcAft>
                <a:spcPct val="0"/>
              </a:spcAft>
              <a:defRPr sz="5800">
                <a:solidFill>
                  <a:schemeClr val="tx1"/>
                </a:solidFill>
                <a:latin typeface="Arial" charset="0"/>
                <a:ea typeface="ＭＳ Ｐゴシック" charset="0"/>
              </a:defRPr>
            </a:lvl7pPr>
            <a:lvl8pPr marL="3429000" indent="-228600" eaLnBrk="0" fontAlgn="base" hangingPunct="0">
              <a:spcBef>
                <a:spcPct val="0"/>
              </a:spcBef>
              <a:spcAft>
                <a:spcPct val="0"/>
              </a:spcAft>
              <a:defRPr sz="5800">
                <a:solidFill>
                  <a:schemeClr val="tx1"/>
                </a:solidFill>
                <a:latin typeface="Arial" charset="0"/>
                <a:ea typeface="ＭＳ Ｐゴシック" charset="0"/>
              </a:defRPr>
            </a:lvl8pPr>
            <a:lvl9pPr marL="3886200" indent="-228600" eaLnBrk="0" fontAlgn="base" hangingPunct="0">
              <a:spcBef>
                <a:spcPct val="0"/>
              </a:spcBef>
              <a:spcAft>
                <a:spcPct val="0"/>
              </a:spcAft>
              <a:defRPr sz="5800">
                <a:solidFill>
                  <a:schemeClr val="tx1"/>
                </a:solidFill>
                <a:latin typeface="Arial" charset="0"/>
                <a:ea typeface="ＭＳ Ｐゴシック" charset="0"/>
              </a:defRPr>
            </a:lvl9pPr>
          </a:lstStyle>
          <a:p>
            <a:pPr eaLnBrk="1" hangingPunct="1"/>
            <a:r>
              <a:rPr lang="en-GB" sz="2200" dirty="0">
                <a:solidFill>
                  <a:srgbClr val="000000"/>
                </a:solidFill>
                <a:latin typeface="Calibri"/>
                <a:cs typeface="Calibri"/>
              </a:rPr>
              <a:t>What about more dynamic/hostile environments?</a:t>
            </a:r>
          </a:p>
        </p:txBody>
      </p:sp>
      <p:sp>
        <p:nvSpPr>
          <p:cNvPr id="20" name="Title 1"/>
          <p:cNvSpPr txBox="1">
            <a:spLocks/>
          </p:cNvSpPr>
          <p:nvPr/>
        </p:nvSpPr>
        <p:spPr bwMode="auto">
          <a:xfrm>
            <a:off x="386364" y="4942093"/>
            <a:ext cx="9116060" cy="78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defRPr sz="5800">
                <a:solidFill>
                  <a:schemeClr val="tx1"/>
                </a:solidFill>
                <a:latin typeface="Arial" charset="0"/>
                <a:ea typeface="ＭＳ Ｐゴシック" charset="0"/>
                <a:cs typeface="ＭＳ Ｐゴシック" charset="0"/>
              </a:defRPr>
            </a:lvl1pPr>
            <a:lvl2pPr marL="742950" indent="-285750" eaLnBrk="0" hangingPunct="0">
              <a:defRPr sz="5800">
                <a:solidFill>
                  <a:schemeClr val="tx1"/>
                </a:solidFill>
                <a:latin typeface="Arial" charset="0"/>
                <a:ea typeface="ＭＳ Ｐゴシック" charset="0"/>
              </a:defRPr>
            </a:lvl2pPr>
            <a:lvl3pPr marL="1143000" indent="-228600" eaLnBrk="0" hangingPunct="0">
              <a:defRPr sz="5800">
                <a:solidFill>
                  <a:schemeClr val="tx1"/>
                </a:solidFill>
                <a:latin typeface="Arial" charset="0"/>
                <a:ea typeface="ＭＳ Ｐゴシック" charset="0"/>
              </a:defRPr>
            </a:lvl3pPr>
            <a:lvl4pPr marL="1600200" indent="-228600" eaLnBrk="0" hangingPunct="0">
              <a:defRPr sz="5800">
                <a:solidFill>
                  <a:schemeClr val="tx1"/>
                </a:solidFill>
                <a:latin typeface="Arial" charset="0"/>
                <a:ea typeface="ＭＳ Ｐゴシック" charset="0"/>
              </a:defRPr>
            </a:lvl4pPr>
            <a:lvl5pPr marL="2057400" indent="-228600" eaLnBrk="0" hangingPunct="0">
              <a:defRPr sz="5800">
                <a:solidFill>
                  <a:schemeClr val="tx1"/>
                </a:solidFill>
                <a:latin typeface="Arial" charset="0"/>
                <a:ea typeface="ＭＳ Ｐゴシック" charset="0"/>
              </a:defRPr>
            </a:lvl5pPr>
            <a:lvl6pPr marL="2514600" indent="-228600" eaLnBrk="0" fontAlgn="base" hangingPunct="0">
              <a:spcBef>
                <a:spcPct val="0"/>
              </a:spcBef>
              <a:spcAft>
                <a:spcPct val="0"/>
              </a:spcAft>
              <a:defRPr sz="5800">
                <a:solidFill>
                  <a:schemeClr val="tx1"/>
                </a:solidFill>
                <a:latin typeface="Arial" charset="0"/>
                <a:ea typeface="ＭＳ Ｐゴシック" charset="0"/>
              </a:defRPr>
            </a:lvl6pPr>
            <a:lvl7pPr marL="2971800" indent="-228600" eaLnBrk="0" fontAlgn="base" hangingPunct="0">
              <a:spcBef>
                <a:spcPct val="0"/>
              </a:spcBef>
              <a:spcAft>
                <a:spcPct val="0"/>
              </a:spcAft>
              <a:defRPr sz="5800">
                <a:solidFill>
                  <a:schemeClr val="tx1"/>
                </a:solidFill>
                <a:latin typeface="Arial" charset="0"/>
                <a:ea typeface="ＭＳ Ｐゴシック" charset="0"/>
              </a:defRPr>
            </a:lvl7pPr>
            <a:lvl8pPr marL="3429000" indent="-228600" eaLnBrk="0" fontAlgn="base" hangingPunct="0">
              <a:spcBef>
                <a:spcPct val="0"/>
              </a:spcBef>
              <a:spcAft>
                <a:spcPct val="0"/>
              </a:spcAft>
              <a:defRPr sz="5800">
                <a:solidFill>
                  <a:schemeClr val="tx1"/>
                </a:solidFill>
                <a:latin typeface="Arial" charset="0"/>
                <a:ea typeface="ＭＳ Ｐゴシック" charset="0"/>
              </a:defRPr>
            </a:lvl8pPr>
            <a:lvl9pPr marL="3886200" indent="-228600" eaLnBrk="0" fontAlgn="base" hangingPunct="0">
              <a:spcBef>
                <a:spcPct val="0"/>
              </a:spcBef>
              <a:spcAft>
                <a:spcPct val="0"/>
              </a:spcAft>
              <a:defRPr sz="5800">
                <a:solidFill>
                  <a:schemeClr val="tx1"/>
                </a:solidFill>
                <a:latin typeface="Arial" charset="0"/>
                <a:ea typeface="ＭＳ Ｐゴシック" charset="0"/>
              </a:defRPr>
            </a:lvl9pPr>
          </a:lstStyle>
          <a:p>
            <a:pPr marL="342900" indent="-342900" eaLnBrk="1" hangingPunct="1">
              <a:buFont typeface="Arial"/>
              <a:buChar char="•"/>
            </a:pPr>
            <a:r>
              <a:rPr lang="en-GB" sz="2200" dirty="0">
                <a:solidFill>
                  <a:srgbClr val="000000"/>
                </a:solidFill>
                <a:latin typeface="Calibri"/>
                <a:cs typeface="Calibri"/>
              </a:rPr>
              <a:t> Stochastic bandits: the bandit models we’ve learnt so far</a:t>
            </a:r>
          </a:p>
        </p:txBody>
      </p:sp>
      <p:sp>
        <p:nvSpPr>
          <p:cNvPr id="2" name="Slide Number Placeholder 1">
            <a:extLst>
              <a:ext uri="{FF2B5EF4-FFF2-40B4-BE49-F238E27FC236}">
                <a16:creationId xmlns:a16="http://schemas.microsoft.com/office/drawing/2014/main" id="{65AABFCD-147A-9D4B-A63B-097287D5522C}"/>
              </a:ext>
            </a:extLst>
          </p:cNvPr>
          <p:cNvSpPr>
            <a:spLocks noGrp="1"/>
          </p:cNvSpPr>
          <p:nvPr>
            <p:ph type="sldNum" sz="quarter" idx="12"/>
          </p:nvPr>
        </p:nvSpPr>
        <p:spPr/>
        <p:txBody>
          <a:bodyPr/>
          <a:lstStyle/>
          <a:p>
            <a:fld id="{F6C9DA0F-0981-4F4D-87AA-79E9E159B92B}" type="slidenum">
              <a:rPr lang="en-US" smtClean="0"/>
              <a:t>26</a:t>
            </a:fld>
            <a:endParaRPr lang="en-US"/>
          </a:p>
        </p:txBody>
      </p:sp>
    </p:spTree>
    <p:extLst>
      <p:ext uri="{BB962C8B-B14F-4D97-AF65-F5344CB8AC3E}">
        <p14:creationId xmlns:p14="http://schemas.microsoft.com/office/powerpoint/2010/main" val="689837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5774" y="-135011"/>
            <a:ext cx="10237218" cy="1143000"/>
          </a:xfrm>
        </p:spPr>
        <p:txBody>
          <a:bodyPr>
            <a:normAutofit/>
          </a:bodyPr>
          <a:lstStyle/>
          <a:p>
            <a:pPr algn="l"/>
            <a:r>
              <a:rPr lang="en-US" sz="3600" dirty="0"/>
              <a:t>Motivation 2: learning against “smart</a:t>
            </a:r>
            <a:r>
              <a:rPr lang="en-US" sz="3600"/>
              <a:t>” opponents</a:t>
            </a:r>
            <a:endParaRPr lang="en-US" sz="3600" dirty="0"/>
          </a:p>
        </p:txBody>
      </p:sp>
      <p:sp>
        <p:nvSpPr>
          <p:cNvPr id="8" name="TextBox 7"/>
          <p:cNvSpPr txBox="1"/>
          <p:nvPr/>
        </p:nvSpPr>
        <p:spPr>
          <a:xfrm>
            <a:off x="145774" y="1007989"/>
            <a:ext cx="2998343" cy="430887"/>
          </a:xfrm>
          <a:prstGeom prst="rect">
            <a:avLst/>
          </a:prstGeom>
          <a:noFill/>
        </p:spPr>
        <p:txBody>
          <a:bodyPr wrap="square" rtlCol="0">
            <a:spAutoFit/>
          </a:bodyPr>
          <a:lstStyle/>
          <a:p>
            <a:r>
              <a:rPr lang="en-US" sz="2200" dirty="0"/>
              <a:t>Learning against nature: </a:t>
            </a:r>
          </a:p>
        </p:txBody>
      </p:sp>
      <p:sp>
        <p:nvSpPr>
          <p:cNvPr id="9" name="TextBox 8"/>
          <p:cNvSpPr txBox="1"/>
          <p:nvPr/>
        </p:nvSpPr>
        <p:spPr>
          <a:xfrm>
            <a:off x="211193" y="1682241"/>
            <a:ext cx="8146784" cy="430887"/>
          </a:xfrm>
          <a:prstGeom prst="rect">
            <a:avLst/>
          </a:prstGeom>
          <a:noFill/>
        </p:spPr>
        <p:txBody>
          <a:bodyPr wrap="square" rtlCol="0">
            <a:spAutoFit/>
          </a:bodyPr>
          <a:lstStyle/>
          <a:p>
            <a:pPr marL="342900" indent="-342900">
              <a:buFont typeface="Arial"/>
              <a:buChar char="•"/>
            </a:pPr>
            <a:r>
              <a:rPr lang="en-US" sz="2200" dirty="0"/>
              <a:t>Oblivious -&gt; doesn’t care about your actions</a:t>
            </a:r>
          </a:p>
        </p:txBody>
      </p:sp>
      <p:sp>
        <p:nvSpPr>
          <p:cNvPr id="10" name="TextBox 9"/>
          <p:cNvSpPr txBox="1"/>
          <p:nvPr/>
        </p:nvSpPr>
        <p:spPr>
          <a:xfrm>
            <a:off x="176401" y="2934683"/>
            <a:ext cx="8208040" cy="430887"/>
          </a:xfrm>
          <a:prstGeom prst="rect">
            <a:avLst/>
          </a:prstGeom>
          <a:noFill/>
        </p:spPr>
        <p:txBody>
          <a:bodyPr wrap="square" rtlCol="0">
            <a:spAutoFit/>
          </a:bodyPr>
          <a:lstStyle/>
          <a:p>
            <a:r>
              <a:rPr lang="en-US" sz="2200" dirty="0"/>
              <a:t>Learning against opponents who can also learn:</a:t>
            </a:r>
          </a:p>
        </p:txBody>
      </p:sp>
      <p:sp>
        <p:nvSpPr>
          <p:cNvPr id="11" name="TextBox 10"/>
          <p:cNvSpPr txBox="1"/>
          <p:nvPr/>
        </p:nvSpPr>
        <p:spPr>
          <a:xfrm>
            <a:off x="207029" y="3626330"/>
            <a:ext cx="8146784" cy="430887"/>
          </a:xfrm>
          <a:prstGeom prst="rect">
            <a:avLst/>
          </a:prstGeom>
          <a:noFill/>
        </p:spPr>
        <p:txBody>
          <a:bodyPr wrap="square" rtlCol="0">
            <a:spAutoFit/>
          </a:bodyPr>
          <a:lstStyle/>
          <a:p>
            <a:pPr marL="342900" indent="-342900">
              <a:buFont typeface="Arial"/>
              <a:buChar char="•"/>
            </a:pPr>
            <a:r>
              <a:rPr lang="en-US" sz="2200" dirty="0"/>
              <a:t>Same game is (repeatedly) played multiple times</a:t>
            </a:r>
          </a:p>
        </p:txBody>
      </p:sp>
      <p:sp>
        <p:nvSpPr>
          <p:cNvPr id="12" name="TextBox 11"/>
          <p:cNvSpPr txBox="1"/>
          <p:nvPr/>
        </p:nvSpPr>
        <p:spPr>
          <a:xfrm>
            <a:off x="197921" y="2265528"/>
            <a:ext cx="8146784" cy="430887"/>
          </a:xfrm>
          <a:prstGeom prst="rect">
            <a:avLst/>
          </a:prstGeom>
          <a:noFill/>
        </p:spPr>
        <p:txBody>
          <a:bodyPr wrap="square" rtlCol="0">
            <a:spAutoFit/>
          </a:bodyPr>
          <a:lstStyle/>
          <a:p>
            <a:pPr marL="342900" indent="-342900">
              <a:buFont typeface="Arial"/>
              <a:buChar char="•"/>
            </a:pPr>
            <a:r>
              <a:rPr lang="en-US" sz="2200" dirty="0"/>
              <a:t>Typically stochastic environment</a:t>
            </a:r>
          </a:p>
        </p:txBody>
      </p:sp>
      <p:sp>
        <p:nvSpPr>
          <p:cNvPr id="13" name="TextBox 12"/>
          <p:cNvSpPr txBox="1"/>
          <p:nvPr/>
        </p:nvSpPr>
        <p:spPr>
          <a:xfrm>
            <a:off x="197901" y="4291467"/>
            <a:ext cx="11795316" cy="769441"/>
          </a:xfrm>
          <a:prstGeom prst="rect">
            <a:avLst/>
          </a:prstGeom>
          <a:noFill/>
        </p:spPr>
        <p:txBody>
          <a:bodyPr wrap="square" rtlCol="0">
            <a:spAutoFit/>
          </a:bodyPr>
          <a:lstStyle/>
          <a:p>
            <a:pPr marL="342900" indent="-342900" algn="just">
              <a:buFont typeface="Arial"/>
              <a:buChar char="•"/>
            </a:pPr>
            <a:r>
              <a:rPr lang="en-US" sz="2200" dirty="0"/>
              <a:t>If the opponent follows some underlying policy (e.g., she always chooses B if we choose A), then we can aim to learn this from the previous observations </a:t>
            </a:r>
          </a:p>
        </p:txBody>
      </p:sp>
      <p:sp>
        <p:nvSpPr>
          <p:cNvPr id="2" name="Slide Number Placeholder 1">
            <a:extLst>
              <a:ext uri="{FF2B5EF4-FFF2-40B4-BE49-F238E27FC236}">
                <a16:creationId xmlns:a16="http://schemas.microsoft.com/office/drawing/2014/main" id="{5E6D121E-C687-7E41-8078-F0D38E074BD0}"/>
              </a:ext>
            </a:extLst>
          </p:cNvPr>
          <p:cNvSpPr>
            <a:spLocks noGrp="1"/>
          </p:cNvSpPr>
          <p:nvPr>
            <p:ph type="sldNum" sz="quarter" idx="12"/>
          </p:nvPr>
        </p:nvSpPr>
        <p:spPr/>
        <p:txBody>
          <a:bodyPr/>
          <a:lstStyle/>
          <a:p>
            <a:fld id="{F6C9DA0F-0981-4F4D-87AA-79E9E159B92B}" type="slidenum">
              <a:rPr lang="en-US" smtClean="0"/>
              <a:t>27</a:t>
            </a:fld>
            <a:endParaRPr lang="en-US"/>
          </a:p>
        </p:txBody>
      </p:sp>
    </p:spTree>
    <p:extLst>
      <p:ext uri="{BB962C8B-B14F-4D97-AF65-F5344CB8AC3E}">
        <p14:creationId xmlns:p14="http://schemas.microsoft.com/office/powerpoint/2010/main" val="1977951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35544" y="0"/>
            <a:ext cx="8229600" cy="1143000"/>
          </a:xfrm>
        </p:spPr>
        <p:txBody>
          <a:bodyPr>
            <a:normAutofit/>
          </a:bodyPr>
          <a:lstStyle/>
          <a:p>
            <a:pPr algn="l"/>
            <a:r>
              <a:rPr lang="en-US" sz="3600" dirty="0"/>
              <a:t>Non-stochastic setting</a:t>
            </a:r>
          </a:p>
        </p:txBody>
      </p:sp>
      <p:sp>
        <p:nvSpPr>
          <p:cNvPr id="3" name="TextBox 2"/>
          <p:cNvSpPr txBox="1"/>
          <p:nvPr/>
        </p:nvSpPr>
        <p:spPr>
          <a:xfrm>
            <a:off x="170336" y="1273036"/>
            <a:ext cx="8241248" cy="430887"/>
          </a:xfrm>
          <a:prstGeom prst="rect">
            <a:avLst/>
          </a:prstGeom>
          <a:noFill/>
        </p:spPr>
        <p:txBody>
          <a:bodyPr wrap="square" rtlCol="0">
            <a:spAutoFit/>
          </a:bodyPr>
          <a:lstStyle/>
          <a:p>
            <a:r>
              <a:rPr lang="en-US" sz="2200" dirty="0"/>
              <a:t>Non-adversarial:</a:t>
            </a:r>
          </a:p>
        </p:txBody>
      </p:sp>
      <p:sp>
        <p:nvSpPr>
          <p:cNvPr id="5" name="TextBox 4"/>
          <p:cNvSpPr txBox="1"/>
          <p:nvPr/>
        </p:nvSpPr>
        <p:spPr>
          <a:xfrm>
            <a:off x="235756" y="1960693"/>
            <a:ext cx="8241248" cy="769441"/>
          </a:xfrm>
          <a:prstGeom prst="rect">
            <a:avLst/>
          </a:prstGeom>
          <a:noFill/>
        </p:spPr>
        <p:txBody>
          <a:bodyPr wrap="square" rtlCol="0">
            <a:spAutoFit/>
          </a:bodyPr>
          <a:lstStyle/>
          <a:p>
            <a:pPr marL="342900" indent="-342900">
              <a:buFont typeface="Arial"/>
              <a:buChar char="•"/>
            </a:pPr>
            <a:r>
              <a:rPr lang="en-US" sz="2200" dirty="0"/>
              <a:t>Changes in the environment/nature: ranging from slow and smooth to rapid and hectic</a:t>
            </a:r>
          </a:p>
        </p:txBody>
      </p:sp>
      <p:sp>
        <p:nvSpPr>
          <p:cNvPr id="6" name="TextBox 5"/>
          <p:cNvSpPr txBox="1"/>
          <p:nvPr/>
        </p:nvSpPr>
        <p:spPr>
          <a:xfrm>
            <a:off x="213376" y="3021694"/>
            <a:ext cx="8241248" cy="430887"/>
          </a:xfrm>
          <a:prstGeom prst="rect">
            <a:avLst/>
          </a:prstGeom>
          <a:noFill/>
        </p:spPr>
        <p:txBody>
          <a:bodyPr wrap="square" rtlCol="0">
            <a:spAutoFit/>
          </a:bodyPr>
          <a:lstStyle/>
          <a:p>
            <a:pPr marL="342900" indent="-342900">
              <a:buFont typeface="Arial"/>
              <a:buChar char="•"/>
            </a:pPr>
            <a:r>
              <a:rPr lang="en-US" sz="2200" dirty="0"/>
              <a:t>E.g., control systems, real-world (natural) environments</a:t>
            </a:r>
          </a:p>
        </p:txBody>
      </p:sp>
      <p:sp>
        <p:nvSpPr>
          <p:cNvPr id="7" name="TextBox 6"/>
          <p:cNvSpPr txBox="1"/>
          <p:nvPr/>
        </p:nvSpPr>
        <p:spPr>
          <a:xfrm>
            <a:off x="235756" y="4017299"/>
            <a:ext cx="8241248" cy="430887"/>
          </a:xfrm>
          <a:prstGeom prst="rect">
            <a:avLst/>
          </a:prstGeom>
          <a:noFill/>
        </p:spPr>
        <p:txBody>
          <a:bodyPr wrap="square" rtlCol="0">
            <a:spAutoFit/>
          </a:bodyPr>
          <a:lstStyle/>
          <a:p>
            <a:r>
              <a:rPr lang="en-US" sz="2200" dirty="0"/>
              <a:t>Adversarial:</a:t>
            </a:r>
          </a:p>
        </p:txBody>
      </p:sp>
      <p:sp>
        <p:nvSpPr>
          <p:cNvPr id="8" name="TextBox 7"/>
          <p:cNvSpPr txBox="1"/>
          <p:nvPr/>
        </p:nvSpPr>
        <p:spPr>
          <a:xfrm>
            <a:off x="176943" y="4774537"/>
            <a:ext cx="8241248" cy="430887"/>
          </a:xfrm>
          <a:prstGeom prst="rect">
            <a:avLst/>
          </a:prstGeom>
          <a:noFill/>
        </p:spPr>
        <p:txBody>
          <a:bodyPr wrap="square" rtlCol="0">
            <a:spAutoFit/>
          </a:bodyPr>
          <a:lstStyle/>
          <a:p>
            <a:pPr marL="342900" indent="-342900">
              <a:buFont typeface="Arial"/>
              <a:buChar char="•"/>
            </a:pPr>
            <a:r>
              <a:rPr lang="en-US" sz="2200" dirty="0"/>
              <a:t>Malicious: adaptive, non-adaptive</a:t>
            </a:r>
          </a:p>
        </p:txBody>
      </p:sp>
      <p:sp>
        <p:nvSpPr>
          <p:cNvPr id="9" name="TextBox 8"/>
          <p:cNvSpPr txBox="1"/>
          <p:nvPr/>
        </p:nvSpPr>
        <p:spPr>
          <a:xfrm>
            <a:off x="154563" y="5505031"/>
            <a:ext cx="8241248" cy="430887"/>
          </a:xfrm>
          <a:prstGeom prst="rect">
            <a:avLst/>
          </a:prstGeom>
          <a:noFill/>
        </p:spPr>
        <p:txBody>
          <a:bodyPr wrap="square" rtlCol="0">
            <a:spAutoFit/>
          </a:bodyPr>
          <a:lstStyle/>
          <a:p>
            <a:pPr marL="342900" indent="-342900">
              <a:buFont typeface="Arial"/>
              <a:buChar char="•"/>
            </a:pPr>
            <a:r>
              <a:rPr lang="en-US" sz="2200" dirty="0"/>
              <a:t>E.g., repeated games</a:t>
            </a:r>
          </a:p>
        </p:txBody>
      </p:sp>
      <p:sp>
        <p:nvSpPr>
          <p:cNvPr id="2" name="Slide Number Placeholder 1">
            <a:extLst>
              <a:ext uri="{FF2B5EF4-FFF2-40B4-BE49-F238E27FC236}">
                <a16:creationId xmlns:a16="http://schemas.microsoft.com/office/drawing/2014/main" id="{8A724354-94FB-5E4B-9318-0670BF67FAC7}"/>
              </a:ext>
            </a:extLst>
          </p:cNvPr>
          <p:cNvSpPr>
            <a:spLocks noGrp="1"/>
          </p:cNvSpPr>
          <p:nvPr>
            <p:ph type="sldNum" sz="quarter" idx="12"/>
          </p:nvPr>
        </p:nvSpPr>
        <p:spPr/>
        <p:txBody>
          <a:bodyPr/>
          <a:lstStyle/>
          <a:p>
            <a:fld id="{F6C9DA0F-0981-4F4D-87AA-79E9E159B92B}" type="slidenum">
              <a:rPr lang="en-US" smtClean="0"/>
              <a:t>28</a:t>
            </a:fld>
            <a:endParaRPr lang="en-US"/>
          </a:p>
        </p:txBody>
      </p:sp>
    </p:spTree>
    <p:extLst>
      <p:ext uri="{BB962C8B-B14F-4D97-AF65-F5344CB8AC3E}">
        <p14:creationId xmlns:p14="http://schemas.microsoft.com/office/powerpoint/2010/main" val="376458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72278" y="-48036"/>
            <a:ext cx="9690362" cy="1143000"/>
          </a:xfrm>
        </p:spPr>
        <p:txBody>
          <a:bodyPr>
            <a:normAutofit/>
          </a:bodyPr>
          <a:lstStyle/>
          <a:p>
            <a:pPr algn="l"/>
            <a:r>
              <a:rPr lang="en-US" sz="3600" dirty="0"/>
              <a:t>Why stochastic bandit algorithms don’t work?</a:t>
            </a:r>
          </a:p>
        </p:txBody>
      </p:sp>
      <p:sp>
        <p:nvSpPr>
          <p:cNvPr id="5" name="TextBox 4"/>
          <p:cNvSpPr txBox="1"/>
          <p:nvPr/>
        </p:nvSpPr>
        <p:spPr>
          <a:xfrm>
            <a:off x="189674" y="1094964"/>
            <a:ext cx="8241248" cy="430887"/>
          </a:xfrm>
          <a:prstGeom prst="rect">
            <a:avLst/>
          </a:prstGeom>
          <a:noFill/>
        </p:spPr>
        <p:txBody>
          <a:bodyPr wrap="square" rtlCol="0">
            <a:spAutoFit/>
          </a:bodyPr>
          <a:lstStyle/>
          <a:p>
            <a:r>
              <a:rPr lang="en-US" sz="2200" dirty="0"/>
              <a:t>Iterated Rock-Paper-Scissor</a:t>
            </a:r>
          </a:p>
        </p:txBody>
      </p:sp>
      <p:sp>
        <p:nvSpPr>
          <p:cNvPr id="6" name="TextBox 5"/>
          <p:cNvSpPr txBox="1"/>
          <p:nvPr/>
        </p:nvSpPr>
        <p:spPr>
          <a:xfrm>
            <a:off x="172278" y="1838796"/>
            <a:ext cx="9862376" cy="769441"/>
          </a:xfrm>
          <a:prstGeom prst="rect">
            <a:avLst/>
          </a:prstGeom>
          <a:noFill/>
        </p:spPr>
        <p:txBody>
          <a:bodyPr wrap="square" rtlCol="0">
            <a:spAutoFit/>
          </a:bodyPr>
          <a:lstStyle/>
          <a:p>
            <a:pPr marL="342900" indent="-342900">
              <a:buFont typeface="Arial"/>
              <a:buChar char="•"/>
            </a:pPr>
            <a:r>
              <a:rPr lang="en-US" sz="2200" dirty="0"/>
              <a:t>Opponent: chooses Rock in the first 100 rounds, then plays Paper in the next 200s, then Scissor in the following 300s, etc…</a:t>
            </a:r>
          </a:p>
        </p:txBody>
      </p:sp>
      <p:sp>
        <p:nvSpPr>
          <p:cNvPr id="7" name="TextBox 6"/>
          <p:cNvSpPr txBox="1"/>
          <p:nvPr/>
        </p:nvSpPr>
        <p:spPr>
          <a:xfrm>
            <a:off x="159026" y="2760637"/>
            <a:ext cx="8241248" cy="430887"/>
          </a:xfrm>
          <a:prstGeom prst="rect">
            <a:avLst/>
          </a:prstGeom>
          <a:noFill/>
        </p:spPr>
        <p:txBody>
          <a:bodyPr wrap="square" rtlCol="0">
            <a:spAutoFit/>
          </a:bodyPr>
          <a:lstStyle/>
          <a:p>
            <a:pPr marL="342900" indent="-342900">
              <a:buFont typeface="Arial"/>
              <a:buChar char="•"/>
            </a:pPr>
            <a:r>
              <a:rPr lang="en-US" sz="2200" dirty="0"/>
              <a:t>We don’t have this information</a:t>
            </a:r>
          </a:p>
        </p:txBody>
      </p:sp>
      <p:sp>
        <p:nvSpPr>
          <p:cNvPr id="8" name="TextBox 7"/>
          <p:cNvSpPr txBox="1"/>
          <p:nvPr/>
        </p:nvSpPr>
        <p:spPr>
          <a:xfrm>
            <a:off x="140810" y="3487075"/>
            <a:ext cx="8241248" cy="769441"/>
          </a:xfrm>
          <a:prstGeom prst="rect">
            <a:avLst/>
          </a:prstGeom>
          <a:noFill/>
        </p:spPr>
        <p:txBody>
          <a:bodyPr wrap="square" rtlCol="0">
            <a:spAutoFit/>
          </a:bodyPr>
          <a:lstStyle/>
          <a:p>
            <a:pPr marL="342900" indent="-342900">
              <a:buFont typeface="Arial"/>
              <a:buChar char="•"/>
            </a:pPr>
            <a:r>
              <a:rPr lang="en-US" sz="2200" dirty="0"/>
              <a:t>Stochastic bandit algorithms (e.g., UCB) won’t be able to cope with these changes (Why?)</a:t>
            </a:r>
          </a:p>
        </p:txBody>
      </p:sp>
      <p:sp>
        <p:nvSpPr>
          <p:cNvPr id="2" name="Slide Number Placeholder 1">
            <a:extLst>
              <a:ext uri="{FF2B5EF4-FFF2-40B4-BE49-F238E27FC236}">
                <a16:creationId xmlns:a16="http://schemas.microsoft.com/office/drawing/2014/main" id="{94CB6792-7F8B-A443-BAD7-49D67358C5BB}"/>
              </a:ext>
            </a:extLst>
          </p:cNvPr>
          <p:cNvSpPr>
            <a:spLocks noGrp="1"/>
          </p:cNvSpPr>
          <p:nvPr>
            <p:ph type="sldNum" sz="quarter" idx="12"/>
          </p:nvPr>
        </p:nvSpPr>
        <p:spPr/>
        <p:txBody>
          <a:bodyPr/>
          <a:lstStyle/>
          <a:p>
            <a:fld id="{F6C9DA0F-0981-4F4D-87AA-79E9E159B92B}" type="slidenum">
              <a:rPr lang="en-US" smtClean="0"/>
              <a:t>29</a:t>
            </a:fld>
            <a:endParaRPr lang="en-US"/>
          </a:p>
        </p:txBody>
      </p:sp>
    </p:spTree>
    <p:extLst>
      <p:ext uri="{BB962C8B-B14F-4D97-AF65-F5344CB8AC3E}">
        <p14:creationId xmlns:p14="http://schemas.microsoft.com/office/powerpoint/2010/main" val="65281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3008" y="96781"/>
            <a:ext cx="11406197" cy="857250"/>
          </a:xfrm>
        </p:spPr>
        <p:txBody>
          <a:bodyPr>
            <a:normAutofit/>
          </a:bodyPr>
          <a:lstStyle/>
          <a:p>
            <a:pPr algn="l"/>
            <a:r>
              <a:rPr lang="en-US" sz="3600" dirty="0" err="1"/>
              <a:t>Optimisation</a:t>
            </a:r>
            <a:r>
              <a:rPr lang="en-US" sz="3600" dirty="0"/>
              <a:t> problems in sequential decision making</a:t>
            </a:r>
          </a:p>
        </p:txBody>
      </p:sp>
      <p:pic>
        <p:nvPicPr>
          <p:cNvPr id="5" name="Picture 4" descr="homer_br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816" y="1412710"/>
            <a:ext cx="2796991" cy="2097744"/>
          </a:xfrm>
          <a:prstGeom prst="rect">
            <a:avLst/>
          </a:prstGeom>
        </p:spPr>
      </p:pic>
      <p:grpSp>
        <p:nvGrpSpPr>
          <p:cNvPr id="6" name="Group 5"/>
          <p:cNvGrpSpPr/>
          <p:nvPr/>
        </p:nvGrpSpPr>
        <p:grpSpPr>
          <a:xfrm>
            <a:off x="7042995" y="901469"/>
            <a:ext cx="2234706" cy="985591"/>
            <a:chOff x="5690988" y="945456"/>
            <a:chExt cx="2663330" cy="1254393"/>
          </a:xfrm>
        </p:grpSpPr>
        <p:grpSp>
          <p:nvGrpSpPr>
            <p:cNvPr id="7" name="Group 6"/>
            <p:cNvGrpSpPr/>
            <p:nvPr/>
          </p:nvGrpSpPr>
          <p:grpSpPr>
            <a:xfrm>
              <a:off x="6553266" y="945456"/>
              <a:ext cx="1801052" cy="1254393"/>
              <a:chOff x="6537588" y="945456"/>
              <a:chExt cx="1801052" cy="1254393"/>
            </a:xfrm>
          </p:grpSpPr>
          <p:pic>
            <p:nvPicPr>
              <p:cNvPr id="9" name="Picture 8" descr="gea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3652" y="1008176"/>
                <a:ext cx="1160758" cy="1095055"/>
              </a:xfrm>
              <a:prstGeom prst="rect">
                <a:avLst/>
              </a:prstGeom>
            </p:spPr>
          </p:pic>
          <p:sp>
            <p:nvSpPr>
              <p:cNvPr id="10" name="Oval 9"/>
              <p:cNvSpPr/>
              <p:nvPr/>
            </p:nvSpPr>
            <p:spPr>
              <a:xfrm>
                <a:off x="6537588" y="945456"/>
                <a:ext cx="1801052" cy="1254393"/>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8" name="Right Arrow 7"/>
            <p:cNvSpPr/>
            <p:nvPr/>
          </p:nvSpPr>
          <p:spPr>
            <a:xfrm rot="19988395">
              <a:off x="5690988" y="1784475"/>
              <a:ext cx="909304" cy="26655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11" name="Group 10"/>
          <p:cNvGrpSpPr/>
          <p:nvPr/>
        </p:nvGrpSpPr>
        <p:grpSpPr>
          <a:xfrm>
            <a:off x="2804374" y="1570990"/>
            <a:ext cx="2674686" cy="2005685"/>
            <a:chOff x="422593" y="2069747"/>
            <a:chExt cx="3187700" cy="2552700"/>
          </a:xfrm>
        </p:grpSpPr>
        <p:pic>
          <p:nvPicPr>
            <p:cNvPr id="12" name="Picture 11" descr="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593" y="2069747"/>
              <a:ext cx="3187700" cy="2552700"/>
            </a:xfrm>
            <a:prstGeom prst="rect">
              <a:avLst/>
            </a:prstGeom>
          </p:spPr>
        </p:pic>
        <p:sp>
          <p:nvSpPr>
            <p:cNvPr id="13" name="TextBox 12"/>
            <p:cNvSpPr txBox="1"/>
            <p:nvPr/>
          </p:nvSpPr>
          <p:spPr>
            <a:xfrm>
              <a:off x="1197964" y="3004434"/>
              <a:ext cx="1713632" cy="461665"/>
            </a:xfrm>
            <a:prstGeom prst="rect">
              <a:avLst/>
            </a:prstGeom>
            <a:noFill/>
          </p:spPr>
          <p:txBody>
            <a:bodyPr wrap="none" rtlCol="0">
              <a:spAutoFit/>
            </a:bodyPr>
            <a:lstStyle/>
            <a:p>
              <a:r>
                <a:rPr lang="en-US" sz="1650" dirty="0"/>
                <a:t>Environment</a:t>
              </a:r>
            </a:p>
          </p:txBody>
        </p:sp>
      </p:grpSp>
      <p:grpSp>
        <p:nvGrpSpPr>
          <p:cNvPr id="14" name="Group 13"/>
          <p:cNvGrpSpPr/>
          <p:nvPr/>
        </p:nvGrpSpPr>
        <p:grpSpPr>
          <a:xfrm>
            <a:off x="4780288" y="1712112"/>
            <a:ext cx="1657477" cy="449969"/>
            <a:chOff x="3057147" y="2304947"/>
            <a:chExt cx="1975386" cy="572688"/>
          </a:xfrm>
        </p:grpSpPr>
        <p:sp>
          <p:nvSpPr>
            <p:cNvPr id="15" name="Curved Down Arrow 14"/>
            <p:cNvSpPr/>
            <p:nvPr/>
          </p:nvSpPr>
          <p:spPr>
            <a:xfrm>
              <a:off x="3057147" y="2304947"/>
              <a:ext cx="1975386" cy="486078"/>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16" name="TextBox 15"/>
            <p:cNvSpPr txBox="1"/>
            <p:nvPr/>
          </p:nvSpPr>
          <p:spPr>
            <a:xfrm>
              <a:off x="3296258" y="2415970"/>
              <a:ext cx="1483739" cy="461665"/>
            </a:xfrm>
            <a:prstGeom prst="rect">
              <a:avLst/>
            </a:prstGeom>
            <a:noFill/>
          </p:spPr>
          <p:txBody>
            <a:bodyPr wrap="none" rtlCol="0">
              <a:spAutoFit/>
            </a:bodyPr>
            <a:lstStyle/>
            <a:p>
              <a:r>
                <a:rPr lang="en-US" sz="1650" dirty="0"/>
                <a:t>Perception</a:t>
              </a:r>
            </a:p>
          </p:txBody>
        </p:sp>
      </p:grpSp>
      <p:grpSp>
        <p:nvGrpSpPr>
          <p:cNvPr id="17" name="Group 16"/>
          <p:cNvGrpSpPr/>
          <p:nvPr/>
        </p:nvGrpSpPr>
        <p:grpSpPr>
          <a:xfrm>
            <a:off x="4741727" y="2915051"/>
            <a:ext cx="1657477" cy="412825"/>
            <a:chOff x="3084123" y="4097031"/>
            <a:chExt cx="1975386" cy="525416"/>
          </a:xfrm>
        </p:grpSpPr>
        <p:sp>
          <p:nvSpPr>
            <p:cNvPr id="18" name="Curved Down Arrow 17"/>
            <p:cNvSpPr/>
            <p:nvPr/>
          </p:nvSpPr>
          <p:spPr>
            <a:xfrm rot="10800000">
              <a:off x="3084123" y="4136369"/>
              <a:ext cx="1975386" cy="486078"/>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19" name="TextBox 18"/>
            <p:cNvSpPr txBox="1"/>
            <p:nvPr/>
          </p:nvSpPr>
          <p:spPr>
            <a:xfrm>
              <a:off x="3629083" y="4097031"/>
              <a:ext cx="983602" cy="461665"/>
            </a:xfrm>
            <a:prstGeom prst="rect">
              <a:avLst/>
            </a:prstGeom>
            <a:noFill/>
          </p:spPr>
          <p:txBody>
            <a:bodyPr wrap="none" rtlCol="0">
              <a:spAutoFit/>
            </a:bodyPr>
            <a:lstStyle/>
            <a:p>
              <a:r>
                <a:rPr lang="en-US" sz="1650"/>
                <a:t>Action</a:t>
              </a:r>
              <a:endParaRPr lang="en-US" sz="1650" dirty="0"/>
            </a:p>
          </p:txBody>
        </p:sp>
      </p:grpSp>
      <p:sp>
        <p:nvSpPr>
          <p:cNvPr id="28" name="Rectangle 27"/>
          <p:cNvSpPr/>
          <p:nvPr/>
        </p:nvSpPr>
        <p:spPr>
          <a:xfrm>
            <a:off x="355742" y="3613378"/>
            <a:ext cx="10863446" cy="1107996"/>
          </a:xfrm>
          <a:prstGeom prst="rect">
            <a:avLst/>
          </a:prstGeom>
        </p:spPr>
        <p:txBody>
          <a:bodyPr wrap="square">
            <a:spAutoFit/>
          </a:bodyPr>
          <a:lstStyle/>
          <a:p>
            <a:r>
              <a:rPr lang="en-GB" sz="2200" dirty="0"/>
              <a:t>Until now, we focused more on the learning problem in SDM:</a:t>
            </a:r>
          </a:p>
          <a:p>
            <a:pPr marL="342900" indent="-342900">
              <a:buFont typeface="Arial" charset="0"/>
              <a:buChar char="•"/>
            </a:pPr>
            <a:r>
              <a:rPr lang="en-GB" sz="2200" dirty="0"/>
              <a:t>Learn the value function</a:t>
            </a:r>
          </a:p>
          <a:p>
            <a:pPr marL="342900" indent="-342900">
              <a:buFont typeface="Arial" charset="0"/>
              <a:buChar char="•"/>
            </a:pPr>
            <a:r>
              <a:rPr lang="en-GB" sz="2200" dirty="0"/>
              <a:t>Learn the optimal policy</a:t>
            </a:r>
          </a:p>
        </p:txBody>
      </p:sp>
      <p:sp>
        <p:nvSpPr>
          <p:cNvPr id="2" name="Slide Number Placeholder 1">
            <a:extLst>
              <a:ext uri="{FF2B5EF4-FFF2-40B4-BE49-F238E27FC236}">
                <a16:creationId xmlns:a16="http://schemas.microsoft.com/office/drawing/2014/main" id="{A37A9C02-99F3-184A-B369-B5869EDF882A}"/>
              </a:ext>
            </a:extLst>
          </p:cNvPr>
          <p:cNvSpPr>
            <a:spLocks noGrp="1"/>
          </p:cNvSpPr>
          <p:nvPr>
            <p:ph type="sldNum" sz="quarter" idx="12"/>
          </p:nvPr>
        </p:nvSpPr>
        <p:spPr/>
        <p:txBody>
          <a:bodyPr/>
          <a:lstStyle/>
          <a:p>
            <a:fld id="{F6C9DA0F-0981-4F4D-87AA-79E9E159B92B}" type="slidenum">
              <a:rPr lang="en-US" smtClean="0"/>
              <a:t>3</a:t>
            </a:fld>
            <a:endParaRPr lang="en-US"/>
          </a:p>
        </p:txBody>
      </p:sp>
    </p:spTree>
    <p:extLst>
      <p:ext uri="{BB962C8B-B14F-4D97-AF65-F5344CB8AC3E}">
        <p14:creationId xmlns:p14="http://schemas.microsoft.com/office/powerpoint/2010/main" val="801040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5287" y="-48036"/>
            <a:ext cx="9637353" cy="1143000"/>
          </a:xfrm>
        </p:spPr>
        <p:txBody>
          <a:bodyPr>
            <a:normAutofit/>
          </a:bodyPr>
          <a:lstStyle/>
          <a:p>
            <a:pPr algn="l"/>
            <a:r>
              <a:rPr lang="en-US" sz="3600" dirty="0"/>
              <a:t>Why stochastic bandit algorithms don’t work?</a:t>
            </a:r>
          </a:p>
        </p:txBody>
      </p:sp>
      <p:sp>
        <p:nvSpPr>
          <p:cNvPr id="9" name="TextBox 8"/>
          <p:cNvSpPr txBox="1"/>
          <p:nvPr/>
        </p:nvSpPr>
        <p:spPr>
          <a:xfrm>
            <a:off x="225287" y="1094964"/>
            <a:ext cx="8241248" cy="769441"/>
          </a:xfrm>
          <a:prstGeom prst="rect">
            <a:avLst/>
          </a:prstGeom>
          <a:noFill/>
        </p:spPr>
        <p:txBody>
          <a:bodyPr wrap="square" rtlCol="0">
            <a:spAutoFit/>
          </a:bodyPr>
          <a:lstStyle/>
          <a:p>
            <a:pPr marL="342900" indent="-342900">
              <a:buFont typeface="Arial"/>
              <a:buChar char="•"/>
            </a:pPr>
            <a:r>
              <a:rPr lang="en-US" sz="2200" dirty="0"/>
              <a:t>Stochastic bandit algorithm with low regret bound = after a certain point, we rarely pull a sub-optimal arm </a:t>
            </a:r>
          </a:p>
        </p:txBody>
      </p:sp>
      <p:sp>
        <p:nvSpPr>
          <p:cNvPr id="10" name="TextBox 9"/>
          <p:cNvSpPr txBox="1"/>
          <p:nvPr/>
        </p:nvSpPr>
        <p:spPr>
          <a:xfrm>
            <a:off x="225287" y="2073145"/>
            <a:ext cx="8241248" cy="430887"/>
          </a:xfrm>
          <a:prstGeom prst="rect">
            <a:avLst/>
          </a:prstGeom>
          <a:noFill/>
        </p:spPr>
        <p:txBody>
          <a:bodyPr wrap="square" rtlCol="0">
            <a:spAutoFit/>
          </a:bodyPr>
          <a:lstStyle/>
          <a:p>
            <a:pPr marL="342900" indent="-342900">
              <a:buFont typeface="Arial"/>
              <a:buChar char="•"/>
            </a:pPr>
            <a:r>
              <a:rPr lang="en-US" sz="2200" dirty="0"/>
              <a:t>This is learnt based on previous feedback</a:t>
            </a:r>
          </a:p>
        </p:txBody>
      </p:sp>
      <p:sp>
        <p:nvSpPr>
          <p:cNvPr id="11" name="TextBox 10"/>
          <p:cNvSpPr txBox="1"/>
          <p:nvPr/>
        </p:nvSpPr>
        <p:spPr>
          <a:xfrm>
            <a:off x="198763" y="2816977"/>
            <a:ext cx="8241248" cy="769441"/>
          </a:xfrm>
          <a:prstGeom prst="rect">
            <a:avLst/>
          </a:prstGeom>
          <a:noFill/>
        </p:spPr>
        <p:txBody>
          <a:bodyPr wrap="square" rtlCol="0">
            <a:spAutoFit/>
          </a:bodyPr>
          <a:lstStyle/>
          <a:p>
            <a:pPr marL="342900" indent="-342900">
              <a:buFont typeface="Arial"/>
              <a:buChar char="•"/>
            </a:pPr>
            <a:r>
              <a:rPr lang="en-US" sz="2200" dirty="0"/>
              <a:t>If the environment changes, we can only slowly adapt to the changes, or cannot even detect it</a:t>
            </a:r>
          </a:p>
        </p:txBody>
      </p:sp>
      <p:sp>
        <p:nvSpPr>
          <p:cNvPr id="12" name="TextBox 11"/>
          <p:cNvSpPr txBox="1"/>
          <p:nvPr/>
        </p:nvSpPr>
        <p:spPr>
          <a:xfrm>
            <a:off x="145755" y="3978291"/>
            <a:ext cx="8241248" cy="430887"/>
          </a:xfrm>
          <a:prstGeom prst="rect">
            <a:avLst/>
          </a:prstGeom>
          <a:noFill/>
        </p:spPr>
        <p:txBody>
          <a:bodyPr wrap="square" rtlCol="0">
            <a:spAutoFit/>
          </a:bodyPr>
          <a:lstStyle/>
          <a:p>
            <a:r>
              <a:rPr lang="en-US" sz="2200" dirty="0"/>
              <a:t>Workaround solutions: time window, forgetting factor, etc…</a:t>
            </a:r>
          </a:p>
        </p:txBody>
      </p:sp>
      <p:sp>
        <p:nvSpPr>
          <p:cNvPr id="13" name="TextBox 12"/>
          <p:cNvSpPr txBox="1"/>
          <p:nvPr/>
        </p:nvSpPr>
        <p:spPr>
          <a:xfrm>
            <a:off x="246787" y="4708883"/>
            <a:ext cx="8241248" cy="430887"/>
          </a:xfrm>
          <a:prstGeom prst="rect">
            <a:avLst/>
          </a:prstGeom>
          <a:noFill/>
        </p:spPr>
        <p:txBody>
          <a:bodyPr wrap="square" rtlCol="0">
            <a:spAutoFit/>
          </a:bodyPr>
          <a:lstStyle/>
          <a:p>
            <a:pPr marL="342900" indent="-342900">
              <a:buFont typeface="Arial"/>
              <a:buChar char="•"/>
            </a:pPr>
            <a:r>
              <a:rPr lang="en-US" sz="2200" dirty="0"/>
              <a:t>Only work for restricted settings</a:t>
            </a:r>
          </a:p>
        </p:txBody>
      </p:sp>
      <p:sp>
        <p:nvSpPr>
          <p:cNvPr id="2" name="Slide Number Placeholder 1">
            <a:extLst>
              <a:ext uri="{FF2B5EF4-FFF2-40B4-BE49-F238E27FC236}">
                <a16:creationId xmlns:a16="http://schemas.microsoft.com/office/drawing/2014/main" id="{B5A1E51F-34A1-0043-8CA2-5B804A72EBB2}"/>
              </a:ext>
            </a:extLst>
          </p:cNvPr>
          <p:cNvSpPr>
            <a:spLocks noGrp="1"/>
          </p:cNvSpPr>
          <p:nvPr>
            <p:ph type="sldNum" sz="quarter" idx="12"/>
          </p:nvPr>
        </p:nvSpPr>
        <p:spPr/>
        <p:txBody>
          <a:bodyPr/>
          <a:lstStyle/>
          <a:p>
            <a:fld id="{F6C9DA0F-0981-4F4D-87AA-79E9E159B92B}" type="slidenum">
              <a:rPr lang="en-US" smtClean="0"/>
              <a:t>30</a:t>
            </a:fld>
            <a:endParaRPr lang="en-US"/>
          </a:p>
        </p:txBody>
      </p:sp>
    </p:spTree>
    <p:extLst>
      <p:ext uri="{BB962C8B-B14F-4D97-AF65-F5344CB8AC3E}">
        <p14:creationId xmlns:p14="http://schemas.microsoft.com/office/powerpoint/2010/main" val="37980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2035" y="-135011"/>
            <a:ext cx="9650605" cy="1143000"/>
          </a:xfrm>
        </p:spPr>
        <p:txBody>
          <a:bodyPr>
            <a:normAutofit/>
          </a:bodyPr>
          <a:lstStyle/>
          <a:p>
            <a:pPr algn="l"/>
            <a:r>
              <a:rPr lang="en-US" sz="3600" dirty="0"/>
              <a:t>Adversarial bandits</a:t>
            </a:r>
          </a:p>
        </p:txBody>
      </p:sp>
      <p:pic>
        <p:nvPicPr>
          <p:cNvPr id="3" name="Picture 8"/>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92755" y="1223890"/>
            <a:ext cx="879475" cy="858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ight Arrow 4"/>
          <p:cNvSpPr/>
          <p:nvPr/>
        </p:nvSpPr>
        <p:spPr>
          <a:xfrm>
            <a:off x="3100817" y="1511227"/>
            <a:ext cx="1079500" cy="7302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ight Arrow 5"/>
          <p:cNvSpPr/>
          <p:nvPr/>
        </p:nvSpPr>
        <p:spPr>
          <a:xfrm rot="6550073">
            <a:off x="1999092" y="2417689"/>
            <a:ext cx="604838" cy="80963"/>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44" descr="213_golden_nugget_one_arm_bandi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80317" y="1007989"/>
            <a:ext cx="1014412" cy="86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45" descr="213_golden_nugget_one_arm_bandi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7080" y="2087489"/>
            <a:ext cx="1012825" cy="86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ight Arrow 8"/>
          <p:cNvSpPr/>
          <p:nvPr/>
        </p:nvSpPr>
        <p:spPr>
          <a:xfrm rot="1206803">
            <a:off x="2794429" y="2243065"/>
            <a:ext cx="914400" cy="58737"/>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0" name="Picture 46" descr="213_golden_nugget_one_arm_bandi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7930" y="2879651"/>
            <a:ext cx="1014413" cy="86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p:cNvSpPr txBox="1"/>
          <p:nvPr/>
        </p:nvSpPr>
        <p:spPr>
          <a:xfrm>
            <a:off x="5284290" y="669210"/>
            <a:ext cx="4674636" cy="430887"/>
          </a:xfrm>
          <a:prstGeom prst="rect">
            <a:avLst/>
          </a:prstGeom>
          <a:noFill/>
        </p:spPr>
        <p:txBody>
          <a:bodyPr wrap="square" rtlCol="0">
            <a:spAutoFit/>
          </a:bodyPr>
          <a:lstStyle/>
          <a:p>
            <a:r>
              <a:rPr lang="en-GB" sz="2200" dirty="0"/>
              <a:t>There are K arms</a:t>
            </a:r>
            <a:endParaRPr lang="en-US" sz="2200" dirty="0"/>
          </a:p>
        </p:txBody>
      </p:sp>
      <p:sp>
        <p:nvSpPr>
          <p:cNvPr id="12" name="TextBox 11"/>
          <p:cNvSpPr txBox="1"/>
          <p:nvPr/>
        </p:nvSpPr>
        <p:spPr>
          <a:xfrm>
            <a:off x="5309690" y="1717711"/>
            <a:ext cx="4674636" cy="430887"/>
          </a:xfrm>
          <a:prstGeom prst="rect">
            <a:avLst/>
          </a:prstGeom>
          <a:noFill/>
        </p:spPr>
        <p:txBody>
          <a:bodyPr wrap="square" rtlCol="0">
            <a:spAutoFit/>
          </a:bodyPr>
          <a:lstStyle/>
          <a:p>
            <a:r>
              <a:rPr lang="en-GB" sz="2200" dirty="0"/>
              <a:t>At each time step (round):</a:t>
            </a:r>
            <a:endParaRPr lang="en-US" sz="2200" dirty="0"/>
          </a:p>
        </p:txBody>
      </p:sp>
      <p:sp>
        <p:nvSpPr>
          <p:cNvPr id="13" name="TextBox 12"/>
          <p:cNvSpPr txBox="1"/>
          <p:nvPr/>
        </p:nvSpPr>
        <p:spPr>
          <a:xfrm>
            <a:off x="5366840" y="3118563"/>
            <a:ext cx="4674636" cy="769441"/>
          </a:xfrm>
          <a:prstGeom prst="rect">
            <a:avLst/>
          </a:prstGeom>
          <a:noFill/>
        </p:spPr>
        <p:txBody>
          <a:bodyPr wrap="square" rtlCol="0">
            <a:spAutoFit/>
          </a:bodyPr>
          <a:lstStyle/>
          <a:p>
            <a:pPr marL="342900" indent="-342900">
              <a:buFont typeface="Arial"/>
              <a:buChar char="•"/>
            </a:pPr>
            <a:r>
              <a:rPr lang="en-GB" sz="2200" dirty="0"/>
              <a:t>We choose 1 arm to pull: receive a reward chosen by the opponent</a:t>
            </a:r>
            <a:endParaRPr lang="en-US" sz="2200" dirty="0"/>
          </a:p>
        </p:txBody>
      </p:sp>
      <p:sp>
        <p:nvSpPr>
          <p:cNvPr id="14" name="TextBox 13"/>
          <p:cNvSpPr txBox="1"/>
          <p:nvPr/>
        </p:nvSpPr>
        <p:spPr>
          <a:xfrm>
            <a:off x="5314918" y="1178854"/>
            <a:ext cx="4674636" cy="430887"/>
          </a:xfrm>
          <a:prstGeom prst="rect">
            <a:avLst/>
          </a:prstGeom>
          <a:noFill/>
        </p:spPr>
        <p:txBody>
          <a:bodyPr wrap="square" rtlCol="0">
            <a:spAutoFit/>
          </a:bodyPr>
          <a:lstStyle/>
          <a:p>
            <a:r>
              <a:rPr lang="en-GB" sz="2200" dirty="0"/>
              <a:t>Adversarial opponent</a:t>
            </a:r>
            <a:endParaRPr lang="en-US" sz="2200" dirty="0"/>
          </a:p>
        </p:txBody>
      </p:sp>
      <p:sp>
        <p:nvSpPr>
          <p:cNvPr id="15" name="TextBox 14"/>
          <p:cNvSpPr txBox="1"/>
          <p:nvPr/>
        </p:nvSpPr>
        <p:spPr>
          <a:xfrm>
            <a:off x="5380072" y="2240025"/>
            <a:ext cx="4674636" cy="769441"/>
          </a:xfrm>
          <a:prstGeom prst="rect">
            <a:avLst/>
          </a:prstGeom>
          <a:noFill/>
        </p:spPr>
        <p:txBody>
          <a:bodyPr wrap="square" rtlCol="0">
            <a:spAutoFit/>
          </a:bodyPr>
          <a:lstStyle/>
          <a:p>
            <a:pPr marL="342900" indent="-342900">
              <a:buFont typeface="Arial"/>
              <a:buChar char="•"/>
            </a:pPr>
            <a:r>
              <a:rPr lang="en-GB" sz="2200" dirty="0"/>
              <a:t>The adversary assigns reward values to the arms</a:t>
            </a:r>
            <a:endParaRPr lang="en-US" sz="2200" dirty="0"/>
          </a:p>
        </p:txBody>
      </p:sp>
      <p:sp>
        <p:nvSpPr>
          <p:cNvPr id="16" name="TextBox 15"/>
          <p:cNvSpPr txBox="1"/>
          <p:nvPr/>
        </p:nvSpPr>
        <p:spPr>
          <a:xfrm>
            <a:off x="427092" y="4030734"/>
            <a:ext cx="11168560" cy="430887"/>
          </a:xfrm>
          <a:prstGeom prst="rect">
            <a:avLst/>
          </a:prstGeom>
          <a:noFill/>
        </p:spPr>
        <p:txBody>
          <a:bodyPr wrap="square" rtlCol="0">
            <a:spAutoFit/>
          </a:bodyPr>
          <a:lstStyle/>
          <a:p>
            <a:r>
              <a:rPr lang="en-GB" sz="2200" dirty="0"/>
              <a:t>Important: the opponent has to assign the rewards of that round before we choose!!!</a:t>
            </a:r>
            <a:endParaRPr lang="en-US" sz="2200" dirty="0"/>
          </a:p>
        </p:txBody>
      </p:sp>
      <p:sp>
        <p:nvSpPr>
          <p:cNvPr id="17" name="TextBox 16"/>
          <p:cNvSpPr txBox="1"/>
          <p:nvPr/>
        </p:nvSpPr>
        <p:spPr>
          <a:xfrm>
            <a:off x="433355" y="4921940"/>
            <a:ext cx="11168560" cy="430887"/>
          </a:xfrm>
          <a:prstGeom prst="rect">
            <a:avLst/>
          </a:prstGeom>
          <a:noFill/>
        </p:spPr>
        <p:txBody>
          <a:bodyPr wrap="square" rtlCol="0">
            <a:spAutoFit/>
          </a:bodyPr>
          <a:lstStyle/>
          <a:p>
            <a:r>
              <a:rPr lang="en-GB" sz="2200" dirty="0"/>
              <a:t>The opponent can be oblivious: she doesn’t care about our decision making process</a:t>
            </a:r>
            <a:endParaRPr lang="en-US" sz="2200" dirty="0"/>
          </a:p>
        </p:txBody>
      </p:sp>
      <p:sp>
        <p:nvSpPr>
          <p:cNvPr id="18" name="TextBox 17"/>
          <p:cNvSpPr txBox="1"/>
          <p:nvPr/>
        </p:nvSpPr>
        <p:spPr>
          <a:xfrm>
            <a:off x="433355" y="5788132"/>
            <a:ext cx="11168560" cy="769441"/>
          </a:xfrm>
          <a:prstGeom prst="rect">
            <a:avLst/>
          </a:prstGeom>
          <a:noFill/>
        </p:spPr>
        <p:txBody>
          <a:bodyPr wrap="square" rtlCol="0">
            <a:spAutoFit/>
          </a:bodyPr>
          <a:lstStyle/>
          <a:p>
            <a:r>
              <a:rPr lang="en-GB" sz="2200" dirty="0"/>
              <a:t>The opponent can be adaptive: she can see our previous choices + rewards, and adapt the assigned values based on this</a:t>
            </a:r>
            <a:endParaRPr lang="en-US" sz="2200" dirty="0"/>
          </a:p>
        </p:txBody>
      </p:sp>
      <p:sp>
        <p:nvSpPr>
          <p:cNvPr id="2" name="Slide Number Placeholder 1">
            <a:extLst>
              <a:ext uri="{FF2B5EF4-FFF2-40B4-BE49-F238E27FC236}">
                <a16:creationId xmlns:a16="http://schemas.microsoft.com/office/drawing/2014/main" id="{5F76DC4C-DDC7-3548-8556-83D03B82BBB4}"/>
              </a:ext>
            </a:extLst>
          </p:cNvPr>
          <p:cNvSpPr>
            <a:spLocks noGrp="1"/>
          </p:cNvSpPr>
          <p:nvPr>
            <p:ph type="sldNum" sz="quarter" idx="12"/>
          </p:nvPr>
        </p:nvSpPr>
        <p:spPr/>
        <p:txBody>
          <a:bodyPr/>
          <a:lstStyle/>
          <a:p>
            <a:fld id="{F6C9DA0F-0981-4F4D-87AA-79E9E159B92B}" type="slidenum">
              <a:rPr lang="en-US" smtClean="0"/>
              <a:t>31</a:t>
            </a:fld>
            <a:endParaRPr lang="en-US"/>
          </a:p>
        </p:txBody>
      </p:sp>
    </p:spTree>
    <p:extLst>
      <p:ext uri="{BB962C8B-B14F-4D97-AF65-F5344CB8AC3E}">
        <p14:creationId xmlns:p14="http://schemas.microsoft.com/office/powerpoint/2010/main" val="102923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60831" y="130082"/>
            <a:ext cx="8229600" cy="1143000"/>
          </a:xfrm>
        </p:spPr>
        <p:txBody>
          <a:bodyPr>
            <a:normAutofit/>
          </a:bodyPr>
          <a:lstStyle/>
          <a:p>
            <a:pPr algn="l"/>
            <a:r>
              <a:rPr lang="en-US" sz="3600" dirty="0"/>
              <a:t>Example</a:t>
            </a:r>
          </a:p>
        </p:txBody>
      </p:sp>
      <p:sp>
        <p:nvSpPr>
          <p:cNvPr id="5" name="TextBox 4"/>
          <p:cNvSpPr txBox="1"/>
          <p:nvPr/>
        </p:nvSpPr>
        <p:spPr>
          <a:xfrm>
            <a:off x="493838" y="3673600"/>
            <a:ext cx="4674636" cy="430887"/>
          </a:xfrm>
          <a:prstGeom prst="rect">
            <a:avLst/>
          </a:prstGeom>
          <a:noFill/>
        </p:spPr>
        <p:txBody>
          <a:bodyPr wrap="square" rtlCol="0">
            <a:spAutoFit/>
          </a:bodyPr>
          <a:lstStyle/>
          <a:p>
            <a:r>
              <a:rPr lang="en-GB" sz="2200" dirty="0"/>
              <a:t>Oblivious opponent:</a:t>
            </a:r>
            <a:endParaRPr lang="en-US" sz="2200" dirty="0"/>
          </a:p>
        </p:txBody>
      </p:sp>
      <p:sp>
        <p:nvSpPr>
          <p:cNvPr id="6" name="TextBox 5"/>
          <p:cNvSpPr txBox="1"/>
          <p:nvPr/>
        </p:nvSpPr>
        <p:spPr>
          <a:xfrm>
            <a:off x="462370" y="5580738"/>
            <a:ext cx="4674636" cy="430887"/>
          </a:xfrm>
          <a:prstGeom prst="rect">
            <a:avLst/>
          </a:prstGeom>
          <a:noFill/>
        </p:spPr>
        <p:txBody>
          <a:bodyPr wrap="square" rtlCol="0">
            <a:spAutoFit/>
          </a:bodyPr>
          <a:lstStyle/>
          <a:p>
            <a:r>
              <a:rPr lang="en-GB" sz="2200" dirty="0"/>
              <a:t>Adaptive opponent:</a:t>
            </a:r>
            <a:endParaRPr lang="en-US" sz="2200" dirty="0"/>
          </a:p>
        </p:txBody>
      </p:sp>
      <p:graphicFrame>
        <p:nvGraphicFramePr>
          <p:cNvPr id="7" name="Table 6"/>
          <p:cNvGraphicFramePr>
            <a:graphicFrameLocks noGrp="1"/>
          </p:cNvGraphicFramePr>
          <p:nvPr>
            <p:extLst>
              <p:ext uri="{D42A27DB-BD31-4B8C-83A1-F6EECF244321}">
                <p14:modId xmlns:p14="http://schemas.microsoft.com/office/powerpoint/2010/main" val="1793156700"/>
              </p:ext>
            </p:extLst>
          </p:nvPr>
        </p:nvGraphicFramePr>
        <p:xfrm>
          <a:off x="784190" y="2340880"/>
          <a:ext cx="7806240" cy="1112520"/>
        </p:xfrm>
        <a:graphic>
          <a:graphicData uri="http://schemas.openxmlformats.org/drawingml/2006/table">
            <a:tbl>
              <a:tblPr firstRow="1" bandRow="1">
                <a:tableStyleId>{5C22544A-7EE6-4342-B048-85BDC9FD1C3A}</a:tableStyleId>
              </a:tblPr>
              <a:tblGrid>
                <a:gridCol w="1301040">
                  <a:extLst>
                    <a:ext uri="{9D8B030D-6E8A-4147-A177-3AD203B41FA5}">
                      <a16:colId xmlns:a16="http://schemas.microsoft.com/office/drawing/2014/main" val="20000"/>
                    </a:ext>
                  </a:extLst>
                </a:gridCol>
                <a:gridCol w="1301040">
                  <a:extLst>
                    <a:ext uri="{9D8B030D-6E8A-4147-A177-3AD203B41FA5}">
                      <a16:colId xmlns:a16="http://schemas.microsoft.com/office/drawing/2014/main" val="20001"/>
                    </a:ext>
                  </a:extLst>
                </a:gridCol>
                <a:gridCol w="1301040">
                  <a:extLst>
                    <a:ext uri="{9D8B030D-6E8A-4147-A177-3AD203B41FA5}">
                      <a16:colId xmlns:a16="http://schemas.microsoft.com/office/drawing/2014/main" val="20002"/>
                    </a:ext>
                  </a:extLst>
                </a:gridCol>
                <a:gridCol w="1301040">
                  <a:extLst>
                    <a:ext uri="{9D8B030D-6E8A-4147-A177-3AD203B41FA5}">
                      <a16:colId xmlns:a16="http://schemas.microsoft.com/office/drawing/2014/main" val="20003"/>
                    </a:ext>
                  </a:extLst>
                </a:gridCol>
                <a:gridCol w="1301040">
                  <a:extLst>
                    <a:ext uri="{9D8B030D-6E8A-4147-A177-3AD203B41FA5}">
                      <a16:colId xmlns:a16="http://schemas.microsoft.com/office/drawing/2014/main" val="20004"/>
                    </a:ext>
                  </a:extLst>
                </a:gridCol>
                <a:gridCol w="1301040">
                  <a:extLst>
                    <a:ext uri="{9D8B030D-6E8A-4147-A177-3AD203B41FA5}">
                      <a16:colId xmlns:a16="http://schemas.microsoft.com/office/drawing/2014/main" val="20005"/>
                    </a:ext>
                  </a:extLst>
                </a:gridCol>
              </a:tblGrid>
              <a:tr h="370840">
                <a:tc>
                  <a:txBody>
                    <a:bodyPr/>
                    <a:lstStyle/>
                    <a:p>
                      <a:r>
                        <a:rPr lang="en-US" dirty="0"/>
                        <a:t> </a:t>
                      </a:r>
                    </a:p>
                  </a:txBody>
                  <a:tcPr/>
                </a:tc>
                <a:tc>
                  <a:txBody>
                    <a:bodyPr/>
                    <a:lstStyle/>
                    <a:p>
                      <a:r>
                        <a:rPr lang="en-US" dirty="0"/>
                        <a:t>t=1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t=4</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t=5</a:t>
                      </a:r>
                    </a:p>
                  </a:txBody>
                  <a:tcPr/>
                </a:tc>
                <a:extLst>
                  <a:ext uri="{0D108BD9-81ED-4DB2-BD59-A6C34878D82A}">
                    <a16:rowId xmlns:a16="http://schemas.microsoft.com/office/drawing/2014/main" val="10000"/>
                  </a:ext>
                </a:extLst>
              </a:tr>
              <a:tr h="370840">
                <a:tc>
                  <a:txBody>
                    <a:bodyPr/>
                    <a:lstStyle/>
                    <a:p>
                      <a:r>
                        <a:rPr lang="en-US" dirty="0"/>
                        <a:t>Arm 1</a:t>
                      </a:r>
                    </a:p>
                  </a:txBody>
                  <a:tcPr/>
                </a:tc>
                <a:tc>
                  <a:txBody>
                    <a:bodyPr/>
                    <a:lstStyle/>
                    <a:p>
                      <a:r>
                        <a:rPr lang="en-US" dirty="0"/>
                        <a:t>3</a:t>
                      </a:r>
                    </a:p>
                  </a:txBody>
                  <a:tcPr/>
                </a:tc>
                <a:tc>
                  <a:txBody>
                    <a:bodyPr/>
                    <a:lstStyle/>
                    <a:p>
                      <a:r>
                        <a:rPr lang="en-US" dirty="0"/>
                        <a:t>4</a:t>
                      </a:r>
                    </a:p>
                  </a:txBody>
                  <a:tcPr/>
                </a:tc>
                <a:tc>
                  <a:txBody>
                    <a:bodyPr/>
                    <a:lstStyle/>
                    <a:p>
                      <a:r>
                        <a:rPr lang="en-US" b="1" dirty="0">
                          <a:solidFill>
                            <a:srgbClr val="FF0000"/>
                          </a:solidFill>
                        </a:rPr>
                        <a:t>1.5</a:t>
                      </a:r>
                    </a:p>
                  </a:txBody>
                  <a:tcPr/>
                </a:tc>
                <a:tc>
                  <a:txBody>
                    <a:bodyPr/>
                    <a:lstStyle/>
                    <a:p>
                      <a:r>
                        <a:rPr lang="en-US" dirty="0"/>
                        <a:t>0</a:t>
                      </a:r>
                    </a:p>
                  </a:txBody>
                  <a:tcPr/>
                </a:tc>
                <a:tc>
                  <a:txBody>
                    <a:bodyPr/>
                    <a:lstStyle/>
                    <a:p>
                      <a:r>
                        <a:rPr lang="en-US" b="1" dirty="0">
                          <a:solidFill>
                            <a:srgbClr val="FF0000"/>
                          </a:solidFill>
                        </a:rPr>
                        <a:t>4</a:t>
                      </a:r>
                    </a:p>
                  </a:txBody>
                  <a:tcPr/>
                </a:tc>
                <a:extLst>
                  <a:ext uri="{0D108BD9-81ED-4DB2-BD59-A6C34878D82A}">
                    <a16:rowId xmlns:a16="http://schemas.microsoft.com/office/drawing/2014/main" val="10001"/>
                  </a:ext>
                </a:extLst>
              </a:tr>
              <a:tr h="370840">
                <a:tc>
                  <a:txBody>
                    <a:bodyPr/>
                    <a:lstStyle/>
                    <a:p>
                      <a:r>
                        <a:rPr lang="en-US" dirty="0"/>
                        <a:t>Arm 2</a:t>
                      </a:r>
                    </a:p>
                  </a:txBody>
                  <a:tcPr/>
                </a:tc>
                <a:tc>
                  <a:txBody>
                    <a:bodyPr/>
                    <a:lstStyle/>
                    <a:p>
                      <a:r>
                        <a:rPr lang="en-US" b="1" dirty="0">
                          <a:solidFill>
                            <a:srgbClr val="FF0000"/>
                          </a:solidFill>
                        </a:rPr>
                        <a:t>2</a:t>
                      </a:r>
                    </a:p>
                  </a:txBody>
                  <a:tcPr/>
                </a:tc>
                <a:tc>
                  <a:txBody>
                    <a:bodyPr/>
                    <a:lstStyle/>
                    <a:p>
                      <a:r>
                        <a:rPr lang="en-US" b="1" dirty="0">
                          <a:solidFill>
                            <a:srgbClr val="FF0000"/>
                          </a:solidFill>
                        </a:rPr>
                        <a:t>1</a:t>
                      </a:r>
                    </a:p>
                  </a:txBody>
                  <a:tcPr/>
                </a:tc>
                <a:tc>
                  <a:txBody>
                    <a:bodyPr/>
                    <a:lstStyle/>
                    <a:p>
                      <a:r>
                        <a:rPr lang="en-US" dirty="0"/>
                        <a:t>3.5</a:t>
                      </a:r>
                    </a:p>
                  </a:txBody>
                  <a:tcPr/>
                </a:tc>
                <a:tc>
                  <a:txBody>
                    <a:bodyPr/>
                    <a:lstStyle/>
                    <a:p>
                      <a:r>
                        <a:rPr lang="en-US" b="1" dirty="0">
                          <a:solidFill>
                            <a:srgbClr val="FF0000"/>
                          </a:solidFill>
                        </a:rPr>
                        <a:t>5</a:t>
                      </a:r>
                    </a:p>
                  </a:txBody>
                  <a:tcPr/>
                </a:tc>
                <a:tc>
                  <a:txBody>
                    <a:bodyPr/>
                    <a:lstStyle/>
                    <a:p>
                      <a:r>
                        <a:rPr lang="en-US" dirty="0"/>
                        <a:t>1</a:t>
                      </a:r>
                    </a:p>
                  </a:txBody>
                  <a:tcPr/>
                </a:tc>
                <a:extLst>
                  <a:ext uri="{0D108BD9-81ED-4DB2-BD59-A6C34878D82A}">
                    <a16:rowId xmlns:a16="http://schemas.microsoft.com/office/drawing/2014/main" val="10002"/>
                  </a:ext>
                </a:extLst>
              </a:tr>
            </a:tbl>
          </a:graphicData>
        </a:graphic>
      </p:graphicFrame>
      <p:sp>
        <p:nvSpPr>
          <p:cNvPr id="8" name="TextBox 7"/>
          <p:cNvSpPr txBox="1"/>
          <p:nvPr/>
        </p:nvSpPr>
        <p:spPr>
          <a:xfrm>
            <a:off x="441650" y="1662309"/>
            <a:ext cx="4674636" cy="430887"/>
          </a:xfrm>
          <a:prstGeom prst="rect">
            <a:avLst/>
          </a:prstGeom>
          <a:noFill/>
        </p:spPr>
        <p:txBody>
          <a:bodyPr wrap="square" rtlCol="0">
            <a:spAutoFit/>
          </a:bodyPr>
          <a:lstStyle/>
          <a:p>
            <a:r>
              <a:rPr lang="en-GB" sz="2200" dirty="0"/>
              <a:t>Previous rounds:</a:t>
            </a:r>
            <a:endParaRPr lang="en-US" sz="2200" dirty="0"/>
          </a:p>
        </p:txBody>
      </p:sp>
      <p:sp>
        <p:nvSpPr>
          <p:cNvPr id="9" name="TextBox 8"/>
          <p:cNvSpPr txBox="1"/>
          <p:nvPr/>
        </p:nvSpPr>
        <p:spPr>
          <a:xfrm>
            <a:off x="646238" y="4274282"/>
            <a:ext cx="8077616" cy="430887"/>
          </a:xfrm>
          <a:prstGeom prst="rect">
            <a:avLst/>
          </a:prstGeom>
          <a:noFill/>
        </p:spPr>
        <p:txBody>
          <a:bodyPr wrap="square" rtlCol="0">
            <a:spAutoFit/>
          </a:bodyPr>
          <a:lstStyle/>
          <a:p>
            <a:pPr marL="342900" indent="-342900">
              <a:buFont typeface="Arial"/>
              <a:buChar char="•"/>
            </a:pPr>
            <a:r>
              <a:rPr lang="en-GB" sz="2200" dirty="0"/>
              <a:t>Assigns Arm1 = 5, Arm2 = 3 (no particular reason) </a:t>
            </a:r>
            <a:endParaRPr lang="en-US" sz="2200" dirty="0"/>
          </a:p>
        </p:txBody>
      </p:sp>
      <p:sp>
        <p:nvSpPr>
          <p:cNvPr id="10" name="TextBox 9"/>
          <p:cNvSpPr txBox="1"/>
          <p:nvPr/>
        </p:nvSpPr>
        <p:spPr>
          <a:xfrm>
            <a:off x="640057" y="4857569"/>
            <a:ext cx="11154377" cy="430887"/>
          </a:xfrm>
          <a:prstGeom prst="rect">
            <a:avLst/>
          </a:prstGeom>
          <a:noFill/>
        </p:spPr>
        <p:txBody>
          <a:bodyPr wrap="square" rtlCol="0">
            <a:spAutoFit/>
          </a:bodyPr>
          <a:lstStyle/>
          <a:p>
            <a:pPr marL="342900" indent="-342900">
              <a:buFont typeface="Arial"/>
              <a:buChar char="•"/>
            </a:pPr>
            <a:r>
              <a:rPr lang="en-GB" sz="2200" dirty="0"/>
              <a:t>In general: the opponent assigns the values to all time steps </a:t>
            </a:r>
            <a:r>
              <a:rPr lang="en-GB" sz="2200" dirty="0">
                <a:solidFill>
                  <a:srgbClr val="FF0000"/>
                </a:solidFill>
              </a:rPr>
              <a:t>before the game starts</a:t>
            </a:r>
            <a:endParaRPr lang="en-US" sz="2200" dirty="0">
              <a:solidFill>
                <a:srgbClr val="FF0000"/>
              </a:solidFill>
            </a:endParaRPr>
          </a:p>
        </p:txBody>
      </p:sp>
      <p:sp>
        <p:nvSpPr>
          <p:cNvPr id="11" name="TextBox 10"/>
          <p:cNvSpPr txBox="1"/>
          <p:nvPr/>
        </p:nvSpPr>
        <p:spPr>
          <a:xfrm>
            <a:off x="592410" y="6175325"/>
            <a:ext cx="8077616" cy="430887"/>
          </a:xfrm>
          <a:prstGeom prst="rect">
            <a:avLst/>
          </a:prstGeom>
          <a:noFill/>
        </p:spPr>
        <p:txBody>
          <a:bodyPr wrap="square" rtlCol="0">
            <a:spAutoFit/>
          </a:bodyPr>
          <a:lstStyle/>
          <a:p>
            <a:pPr marL="342900" indent="-342900">
              <a:buFont typeface="Arial"/>
              <a:buChar char="•"/>
            </a:pPr>
            <a:r>
              <a:rPr lang="en-GB" sz="2200" dirty="0"/>
              <a:t>Arm2 was played more often: Arm1 = 5, Arm2 = 0</a:t>
            </a:r>
            <a:endParaRPr lang="en-US" sz="2200" dirty="0"/>
          </a:p>
        </p:txBody>
      </p:sp>
      <p:sp>
        <p:nvSpPr>
          <p:cNvPr id="12" name="TextBox 11"/>
          <p:cNvSpPr txBox="1"/>
          <p:nvPr/>
        </p:nvSpPr>
        <p:spPr>
          <a:xfrm>
            <a:off x="406858" y="1144447"/>
            <a:ext cx="7969069" cy="430887"/>
          </a:xfrm>
          <a:prstGeom prst="rect">
            <a:avLst/>
          </a:prstGeom>
          <a:noFill/>
        </p:spPr>
        <p:txBody>
          <a:bodyPr wrap="square" rtlCol="0">
            <a:spAutoFit/>
          </a:bodyPr>
          <a:lstStyle/>
          <a:p>
            <a:r>
              <a:rPr lang="en-GB" sz="2200" dirty="0"/>
              <a:t>Adversarial opponent has to assign a total of 5 between 2 arms</a:t>
            </a:r>
            <a:endParaRPr lang="en-US" sz="2200" dirty="0"/>
          </a:p>
        </p:txBody>
      </p:sp>
      <p:sp>
        <p:nvSpPr>
          <p:cNvPr id="2" name="Slide Number Placeholder 1">
            <a:extLst>
              <a:ext uri="{FF2B5EF4-FFF2-40B4-BE49-F238E27FC236}">
                <a16:creationId xmlns:a16="http://schemas.microsoft.com/office/drawing/2014/main" id="{E0BC90DC-125A-5640-9015-2321CE9262D2}"/>
              </a:ext>
            </a:extLst>
          </p:cNvPr>
          <p:cNvSpPr>
            <a:spLocks noGrp="1"/>
          </p:cNvSpPr>
          <p:nvPr>
            <p:ph type="sldNum" sz="quarter" idx="12"/>
          </p:nvPr>
        </p:nvSpPr>
        <p:spPr/>
        <p:txBody>
          <a:bodyPr/>
          <a:lstStyle/>
          <a:p>
            <a:fld id="{F6C9DA0F-0981-4F4D-87AA-79E9E159B92B}" type="slidenum">
              <a:rPr lang="en-US" smtClean="0"/>
              <a:t>32</a:t>
            </a:fld>
            <a:endParaRPr lang="en-US"/>
          </a:p>
        </p:txBody>
      </p:sp>
    </p:spTree>
    <p:extLst>
      <p:ext uri="{BB962C8B-B14F-4D97-AF65-F5344CB8AC3E}">
        <p14:creationId xmlns:p14="http://schemas.microsoft.com/office/powerpoint/2010/main" val="38175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309" y="0"/>
            <a:ext cx="11910407" cy="1143000"/>
          </a:xfrm>
        </p:spPr>
        <p:txBody>
          <a:bodyPr>
            <a:normAutofit/>
          </a:bodyPr>
          <a:lstStyle/>
          <a:p>
            <a:pPr algn="l"/>
            <a:r>
              <a:rPr lang="en-US" sz="3600" dirty="0"/>
              <a:t>Difficulties in adversarial bandits</a:t>
            </a:r>
          </a:p>
        </p:txBody>
      </p:sp>
      <p:sp>
        <p:nvSpPr>
          <p:cNvPr id="3" name="TextBox 2"/>
          <p:cNvSpPr txBox="1"/>
          <p:nvPr/>
        </p:nvSpPr>
        <p:spPr>
          <a:xfrm>
            <a:off x="274337" y="1247203"/>
            <a:ext cx="11533350" cy="769441"/>
          </a:xfrm>
          <a:prstGeom prst="rect">
            <a:avLst/>
          </a:prstGeom>
          <a:noFill/>
        </p:spPr>
        <p:txBody>
          <a:bodyPr wrap="square" rtlCol="0">
            <a:spAutoFit/>
          </a:bodyPr>
          <a:lstStyle/>
          <a:p>
            <a:r>
              <a:rPr lang="en-GB" sz="2200" dirty="0"/>
              <a:t>Optimal solution: have full prior knowledge about the assignment per each time step of the opponent</a:t>
            </a:r>
            <a:endParaRPr lang="en-US" sz="2200" dirty="0"/>
          </a:p>
        </p:txBody>
      </p:sp>
      <p:sp>
        <p:nvSpPr>
          <p:cNvPr id="5" name="TextBox 4"/>
          <p:cNvSpPr txBox="1"/>
          <p:nvPr/>
        </p:nvSpPr>
        <p:spPr>
          <a:xfrm>
            <a:off x="291733" y="2336906"/>
            <a:ext cx="11533350" cy="430887"/>
          </a:xfrm>
          <a:prstGeom prst="rect">
            <a:avLst/>
          </a:prstGeom>
          <a:noFill/>
        </p:spPr>
        <p:txBody>
          <a:bodyPr wrap="square" rtlCol="0">
            <a:spAutoFit/>
          </a:bodyPr>
          <a:lstStyle/>
          <a:p>
            <a:pPr marL="342900" indent="-342900">
              <a:buFont typeface="Arial"/>
              <a:buChar char="•"/>
            </a:pPr>
            <a:r>
              <a:rPr lang="en-US" sz="2200" dirty="0"/>
              <a:t>Very difficult to learn, even against oblivious opponents</a:t>
            </a:r>
          </a:p>
        </p:txBody>
      </p:sp>
      <p:sp>
        <p:nvSpPr>
          <p:cNvPr id="6" name="TextBox 5"/>
          <p:cNvSpPr txBox="1"/>
          <p:nvPr/>
        </p:nvSpPr>
        <p:spPr>
          <a:xfrm>
            <a:off x="322361" y="2995735"/>
            <a:ext cx="11533350" cy="769441"/>
          </a:xfrm>
          <a:prstGeom prst="rect">
            <a:avLst/>
          </a:prstGeom>
          <a:noFill/>
        </p:spPr>
        <p:txBody>
          <a:bodyPr wrap="square" rtlCol="0">
            <a:spAutoFit/>
          </a:bodyPr>
          <a:lstStyle/>
          <a:p>
            <a:pPr marL="342900" indent="-342900">
              <a:buFont typeface="Arial"/>
              <a:buChar char="•"/>
            </a:pPr>
            <a:r>
              <a:rPr lang="en-US" sz="2200" dirty="0"/>
              <a:t>One reason: historical data does not give much help in predicting the future (no statistical correlations to learn)</a:t>
            </a:r>
          </a:p>
        </p:txBody>
      </p:sp>
      <p:sp>
        <p:nvSpPr>
          <p:cNvPr id="7" name="TextBox 6"/>
          <p:cNvSpPr txBox="1"/>
          <p:nvPr/>
        </p:nvSpPr>
        <p:spPr>
          <a:xfrm>
            <a:off x="304965" y="4052678"/>
            <a:ext cx="11533350" cy="430887"/>
          </a:xfrm>
          <a:prstGeom prst="rect">
            <a:avLst/>
          </a:prstGeom>
          <a:noFill/>
        </p:spPr>
        <p:txBody>
          <a:bodyPr wrap="square" rtlCol="0">
            <a:spAutoFit/>
          </a:bodyPr>
          <a:lstStyle/>
          <a:p>
            <a:pPr marL="342900" indent="-342900">
              <a:buFont typeface="Arial"/>
              <a:buChar char="•"/>
            </a:pPr>
            <a:r>
              <a:rPr lang="en-US" sz="2200" dirty="0"/>
              <a:t>Consequence: the regret against the optimal solution can be arbitrarily bad</a:t>
            </a:r>
          </a:p>
        </p:txBody>
      </p:sp>
      <p:sp>
        <p:nvSpPr>
          <p:cNvPr id="8" name="TextBox 7"/>
          <p:cNvSpPr txBox="1"/>
          <p:nvPr/>
        </p:nvSpPr>
        <p:spPr>
          <a:xfrm>
            <a:off x="322361" y="5082668"/>
            <a:ext cx="11533350" cy="430887"/>
          </a:xfrm>
          <a:prstGeom prst="rect">
            <a:avLst/>
          </a:prstGeom>
          <a:noFill/>
        </p:spPr>
        <p:txBody>
          <a:bodyPr wrap="square" rtlCol="0">
            <a:spAutoFit/>
          </a:bodyPr>
          <a:lstStyle/>
          <a:p>
            <a:pPr marL="342900" indent="-342900">
              <a:buFont typeface="Arial"/>
              <a:buChar char="•"/>
            </a:pPr>
            <a:r>
              <a:rPr lang="en-US" sz="2200" dirty="0"/>
              <a:t>We need different regret definitions</a:t>
            </a:r>
          </a:p>
        </p:txBody>
      </p:sp>
      <p:sp>
        <p:nvSpPr>
          <p:cNvPr id="2" name="Slide Number Placeholder 1">
            <a:extLst>
              <a:ext uri="{FF2B5EF4-FFF2-40B4-BE49-F238E27FC236}">
                <a16:creationId xmlns:a16="http://schemas.microsoft.com/office/drawing/2014/main" id="{16657728-25DE-2C41-BD45-5B54267792A4}"/>
              </a:ext>
            </a:extLst>
          </p:cNvPr>
          <p:cNvSpPr>
            <a:spLocks noGrp="1"/>
          </p:cNvSpPr>
          <p:nvPr>
            <p:ph type="sldNum" sz="quarter" idx="12"/>
          </p:nvPr>
        </p:nvSpPr>
        <p:spPr/>
        <p:txBody>
          <a:bodyPr/>
          <a:lstStyle/>
          <a:p>
            <a:fld id="{F6C9DA0F-0981-4F4D-87AA-79E9E159B92B}" type="slidenum">
              <a:rPr lang="en-US" smtClean="0"/>
              <a:t>33</a:t>
            </a:fld>
            <a:endParaRPr lang="en-US"/>
          </a:p>
        </p:txBody>
      </p:sp>
    </p:spTree>
    <p:extLst>
      <p:ext uri="{BB962C8B-B14F-4D97-AF65-F5344CB8AC3E}">
        <p14:creationId xmlns:p14="http://schemas.microsoft.com/office/powerpoint/2010/main" val="155424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8552" y="0"/>
            <a:ext cx="11994257" cy="1143000"/>
          </a:xfrm>
        </p:spPr>
        <p:txBody>
          <a:bodyPr>
            <a:normAutofit/>
          </a:bodyPr>
          <a:lstStyle/>
          <a:p>
            <a:pPr algn="l"/>
            <a:r>
              <a:rPr lang="en-US" sz="3600" dirty="0"/>
              <a:t>Internal vs. external regret</a:t>
            </a:r>
          </a:p>
        </p:txBody>
      </p:sp>
      <p:sp>
        <p:nvSpPr>
          <p:cNvPr id="3" name="TextBox 2"/>
          <p:cNvSpPr txBox="1"/>
          <p:nvPr/>
        </p:nvSpPr>
        <p:spPr>
          <a:xfrm>
            <a:off x="217184" y="1177623"/>
            <a:ext cx="11614545" cy="430887"/>
          </a:xfrm>
          <a:prstGeom prst="rect">
            <a:avLst/>
          </a:prstGeom>
          <a:noFill/>
        </p:spPr>
        <p:txBody>
          <a:bodyPr wrap="square" rtlCol="0">
            <a:spAutoFit/>
          </a:bodyPr>
          <a:lstStyle/>
          <a:p>
            <a:r>
              <a:rPr lang="en-GB" sz="2200" dirty="0"/>
              <a:t>External regret: we compare our algorithm against the best fixed arm policy in hindsight</a:t>
            </a:r>
            <a:endParaRPr lang="en-US" sz="2200" dirty="0"/>
          </a:p>
        </p:txBody>
      </p:sp>
      <p:sp>
        <p:nvSpPr>
          <p:cNvPr id="5" name="TextBox 4"/>
          <p:cNvSpPr txBox="1"/>
          <p:nvPr/>
        </p:nvSpPr>
        <p:spPr>
          <a:xfrm>
            <a:off x="369584" y="2099464"/>
            <a:ext cx="11614545" cy="430887"/>
          </a:xfrm>
          <a:prstGeom prst="rect">
            <a:avLst/>
          </a:prstGeom>
          <a:noFill/>
        </p:spPr>
        <p:txBody>
          <a:bodyPr wrap="square" rtlCol="0">
            <a:spAutoFit/>
          </a:bodyPr>
          <a:lstStyle/>
          <a:p>
            <a:pPr marL="342900" indent="-342900">
              <a:buFont typeface="Arial"/>
              <a:buChar char="•"/>
            </a:pPr>
            <a:r>
              <a:rPr lang="en-GB" sz="2200" dirty="0"/>
              <a:t>Fixed policy: we repeatedly pull the same arm  </a:t>
            </a:r>
            <a:endParaRPr lang="en-US" sz="2200" dirty="0"/>
          </a:p>
        </p:txBody>
      </p:sp>
      <p:sp>
        <p:nvSpPr>
          <p:cNvPr id="6" name="TextBox 5"/>
          <p:cNvSpPr txBox="1"/>
          <p:nvPr/>
        </p:nvSpPr>
        <p:spPr>
          <a:xfrm>
            <a:off x="365420" y="2686739"/>
            <a:ext cx="11614545" cy="430887"/>
          </a:xfrm>
          <a:prstGeom prst="rect">
            <a:avLst/>
          </a:prstGeom>
          <a:noFill/>
        </p:spPr>
        <p:txBody>
          <a:bodyPr wrap="square" rtlCol="0">
            <a:spAutoFit/>
          </a:bodyPr>
          <a:lstStyle/>
          <a:p>
            <a:pPr marL="342900" indent="-342900">
              <a:buFont typeface="Arial"/>
              <a:buChar char="•"/>
            </a:pPr>
            <a:r>
              <a:rPr lang="en-GB" sz="2200" dirty="0"/>
              <a:t>Best fixed policy: not efficient as the optimal solution, but still a non-trivial (&amp; intelligent) policy</a:t>
            </a:r>
            <a:endParaRPr lang="en-US" sz="2200" dirty="0"/>
          </a:p>
        </p:txBody>
      </p:sp>
      <p:sp>
        <p:nvSpPr>
          <p:cNvPr id="7" name="TextBox 6"/>
          <p:cNvSpPr txBox="1"/>
          <p:nvPr/>
        </p:nvSpPr>
        <p:spPr>
          <a:xfrm>
            <a:off x="282604" y="3869700"/>
            <a:ext cx="11614545" cy="769441"/>
          </a:xfrm>
          <a:prstGeom prst="rect">
            <a:avLst/>
          </a:prstGeom>
          <a:noFill/>
        </p:spPr>
        <p:txBody>
          <a:bodyPr wrap="square" rtlCol="0">
            <a:spAutoFit/>
          </a:bodyPr>
          <a:lstStyle/>
          <a:p>
            <a:r>
              <a:rPr lang="en-GB" sz="2200" dirty="0"/>
              <a:t>Internal regret: we compare our algorithm against another one which only differ from ours in the following way:</a:t>
            </a:r>
            <a:endParaRPr lang="en-US" sz="2200" dirty="0"/>
          </a:p>
        </p:txBody>
      </p:sp>
      <p:sp>
        <p:nvSpPr>
          <p:cNvPr id="8" name="TextBox 7"/>
          <p:cNvSpPr txBox="1"/>
          <p:nvPr/>
        </p:nvSpPr>
        <p:spPr>
          <a:xfrm>
            <a:off x="382816" y="4843727"/>
            <a:ext cx="11614545" cy="430887"/>
          </a:xfrm>
          <a:prstGeom prst="rect">
            <a:avLst/>
          </a:prstGeom>
          <a:noFill/>
        </p:spPr>
        <p:txBody>
          <a:bodyPr wrap="square" rtlCol="0">
            <a:spAutoFit/>
          </a:bodyPr>
          <a:lstStyle/>
          <a:p>
            <a:pPr marL="342900" indent="-342900">
              <a:buFont typeface="Arial"/>
              <a:buChar char="•"/>
            </a:pPr>
            <a:r>
              <a:rPr lang="en-GB" sz="2200" dirty="0"/>
              <a:t>We choose two particular arms, say a1 and a2</a:t>
            </a:r>
            <a:endParaRPr lang="en-US" sz="2200" dirty="0"/>
          </a:p>
        </p:txBody>
      </p:sp>
      <p:sp>
        <p:nvSpPr>
          <p:cNvPr id="9" name="TextBox 8"/>
          <p:cNvSpPr txBox="1"/>
          <p:nvPr/>
        </p:nvSpPr>
        <p:spPr>
          <a:xfrm>
            <a:off x="396897" y="5434909"/>
            <a:ext cx="11614545" cy="430887"/>
          </a:xfrm>
          <a:prstGeom prst="rect">
            <a:avLst/>
          </a:prstGeom>
          <a:noFill/>
        </p:spPr>
        <p:txBody>
          <a:bodyPr wrap="square" rtlCol="0">
            <a:spAutoFit/>
          </a:bodyPr>
          <a:lstStyle/>
          <a:p>
            <a:pPr marL="342900" indent="-342900">
              <a:buFont typeface="Arial"/>
              <a:buChar char="•"/>
            </a:pPr>
            <a:r>
              <a:rPr lang="en-GB" sz="2200" dirty="0"/>
              <a:t>We replace every pull of a1 with a2 in the new algorithm</a:t>
            </a:r>
            <a:endParaRPr lang="en-US" sz="2200" dirty="0"/>
          </a:p>
        </p:txBody>
      </p:sp>
      <p:sp>
        <p:nvSpPr>
          <p:cNvPr id="10" name="TextBox 9"/>
          <p:cNvSpPr txBox="1"/>
          <p:nvPr/>
        </p:nvSpPr>
        <p:spPr>
          <a:xfrm>
            <a:off x="396897" y="6087776"/>
            <a:ext cx="11614545" cy="430887"/>
          </a:xfrm>
          <a:prstGeom prst="rect">
            <a:avLst/>
          </a:prstGeom>
          <a:noFill/>
        </p:spPr>
        <p:txBody>
          <a:bodyPr wrap="square" rtlCol="0">
            <a:spAutoFit/>
          </a:bodyPr>
          <a:lstStyle/>
          <a:p>
            <a:pPr marL="342900" indent="-342900">
              <a:buFont typeface="Arial"/>
              <a:buChar char="•"/>
            </a:pPr>
            <a:r>
              <a:rPr lang="en-GB" sz="2200" dirty="0"/>
              <a:t>Internal regret = comparison against the best possible replacement in hindsight</a:t>
            </a:r>
            <a:endParaRPr lang="en-US" sz="2200" dirty="0"/>
          </a:p>
        </p:txBody>
      </p:sp>
      <p:sp>
        <p:nvSpPr>
          <p:cNvPr id="2" name="Slide Number Placeholder 1">
            <a:extLst>
              <a:ext uri="{FF2B5EF4-FFF2-40B4-BE49-F238E27FC236}">
                <a16:creationId xmlns:a16="http://schemas.microsoft.com/office/drawing/2014/main" id="{4D4A6C29-0904-9B4E-ACA8-37C4C16ED8F1}"/>
              </a:ext>
            </a:extLst>
          </p:cNvPr>
          <p:cNvSpPr>
            <a:spLocks noGrp="1"/>
          </p:cNvSpPr>
          <p:nvPr>
            <p:ph type="sldNum" sz="quarter" idx="12"/>
          </p:nvPr>
        </p:nvSpPr>
        <p:spPr/>
        <p:txBody>
          <a:bodyPr/>
          <a:lstStyle/>
          <a:p>
            <a:fld id="{F6C9DA0F-0981-4F4D-87AA-79E9E159B92B}" type="slidenum">
              <a:rPr lang="en-US" smtClean="0"/>
              <a:t>34</a:t>
            </a:fld>
            <a:endParaRPr lang="en-US"/>
          </a:p>
        </p:txBody>
      </p:sp>
    </p:spTree>
    <p:extLst>
      <p:ext uri="{BB962C8B-B14F-4D97-AF65-F5344CB8AC3E}">
        <p14:creationId xmlns:p14="http://schemas.microsoft.com/office/powerpoint/2010/main" val="18325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0436" y="1316783"/>
            <a:ext cx="11087761" cy="430887"/>
          </a:xfrm>
          <a:prstGeom prst="rect">
            <a:avLst/>
          </a:prstGeom>
          <a:noFill/>
        </p:spPr>
        <p:txBody>
          <a:bodyPr wrap="square" rtlCol="0">
            <a:spAutoFit/>
          </a:bodyPr>
          <a:lstStyle/>
          <a:p>
            <a:r>
              <a:rPr lang="en-GB" sz="2200" dirty="0"/>
              <a:t>We focus on </a:t>
            </a:r>
            <a:r>
              <a:rPr lang="en-GB" sz="2200" b="1" dirty="0">
                <a:solidFill>
                  <a:srgbClr val="FF0000"/>
                </a:solidFill>
              </a:rPr>
              <a:t>external regret</a:t>
            </a:r>
            <a:endParaRPr lang="en-US" sz="2200" b="1" dirty="0">
              <a:solidFill>
                <a:srgbClr val="FF0000"/>
              </a:solidFill>
            </a:endParaRPr>
          </a:p>
        </p:txBody>
      </p:sp>
      <p:sp>
        <p:nvSpPr>
          <p:cNvPr id="7" name="TextBox 6"/>
          <p:cNvSpPr txBox="1"/>
          <p:nvPr/>
        </p:nvSpPr>
        <p:spPr>
          <a:xfrm>
            <a:off x="295856" y="1900070"/>
            <a:ext cx="11087761" cy="769441"/>
          </a:xfrm>
          <a:prstGeom prst="rect">
            <a:avLst/>
          </a:prstGeom>
          <a:noFill/>
        </p:spPr>
        <p:txBody>
          <a:bodyPr wrap="square" rtlCol="0">
            <a:spAutoFit/>
          </a:bodyPr>
          <a:lstStyle/>
          <a:p>
            <a:pPr marL="342900" indent="-342900">
              <a:buFont typeface="Arial"/>
              <a:buChar char="•"/>
            </a:pPr>
            <a:r>
              <a:rPr lang="en-GB" sz="2200" dirty="0"/>
              <a:t>Original regret notation (</a:t>
            </a:r>
            <a:r>
              <a:rPr lang="en-GB" sz="2200" dirty="0" err="1"/>
              <a:t>Hannan</a:t>
            </a:r>
            <a:r>
              <a:rPr lang="en-GB" sz="2200" dirty="0"/>
              <a:t> 1957), whereas internal regret was introduced by Foster &amp; </a:t>
            </a:r>
            <a:r>
              <a:rPr lang="en-GB" sz="2200" dirty="0" err="1"/>
              <a:t>Vohra</a:t>
            </a:r>
            <a:r>
              <a:rPr lang="en-GB" sz="2200" dirty="0"/>
              <a:t> (1998)</a:t>
            </a:r>
            <a:endParaRPr lang="en-US" sz="2200" dirty="0"/>
          </a:p>
        </p:txBody>
      </p:sp>
      <p:sp>
        <p:nvSpPr>
          <p:cNvPr id="8" name="TextBox 7"/>
          <p:cNvSpPr txBox="1"/>
          <p:nvPr/>
        </p:nvSpPr>
        <p:spPr>
          <a:xfrm>
            <a:off x="291692" y="3009198"/>
            <a:ext cx="12067530" cy="430887"/>
          </a:xfrm>
          <a:prstGeom prst="rect">
            <a:avLst/>
          </a:prstGeom>
          <a:noFill/>
        </p:spPr>
        <p:txBody>
          <a:bodyPr wrap="square" rtlCol="0">
            <a:spAutoFit/>
          </a:bodyPr>
          <a:lstStyle/>
          <a:p>
            <a:pPr marL="342900" indent="-342900">
              <a:buFont typeface="Arial"/>
              <a:buChar char="•"/>
            </a:pPr>
            <a:r>
              <a:rPr lang="en-GB" sz="2200" dirty="0"/>
              <a:t>Blum &amp; Mansour (2007) showed that the two are interchangeable:</a:t>
            </a:r>
            <a:endParaRPr lang="en-US" sz="2200" dirty="0"/>
          </a:p>
        </p:txBody>
      </p:sp>
      <p:sp>
        <p:nvSpPr>
          <p:cNvPr id="9" name="TextBox 8"/>
          <p:cNvSpPr txBox="1"/>
          <p:nvPr/>
        </p:nvSpPr>
        <p:spPr>
          <a:xfrm>
            <a:off x="652851" y="3714097"/>
            <a:ext cx="11298781" cy="769441"/>
          </a:xfrm>
          <a:prstGeom prst="rect">
            <a:avLst/>
          </a:prstGeom>
          <a:noFill/>
        </p:spPr>
        <p:txBody>
          <a:bodyPr wrap="square" rtlCol="0">
            <a:spAutoFit/>
          </a:bodyPr>
          <a:lstStyle/>
          <a:p>
            <a:pPr marL="342900" indent="-342900">
              <a:buFont typeface="Arial"/>
              <a:buChar char="•"/>
            </a:pPr>
            <a:r>
              <a:rPr lang="en-GB" sz="2200" dirty="0"/>
              <a:t>Any algorithm with efficient internal regret can be modified to have low external regret, and </a:t>
            </a:r>
            <a:r>
              <a:rPr lang="en-GB" sz="2200" i="1" dirty="0"/>
              <a:t>vice versa</a:t>
            </a:r>
            <a:r>
              <a:rPr lang="en-GB" sz="2200" dirty="0"/>
              <a:t> </a:t>
            </a:r>
            <a:endParaRPr lang="en-US" sz="2200" dirty="0"/>
          </a:p>
        </p:txBody>
      </p:sp>
      <p:sp>
        <p:nvSpPr>
          <p:cNvPr id="10" name="Title 1"/>
          <p:cNvSpPr>
            <a:spLocks noGrp="1"/>
          </p:cNvSpPr>
          <p:nvPr>
            <p:ph type="title"/>
          </p:nvPr>
        </p:nvSpPr>
        <p:spPr>
          <a:xfrm>
            <a:off x="201804" y="0"/>
            <a:ext cx="11450251" cy="1143000"/>
          </a:xfrm>
        </p:spPr>
        <p:txBody>
          <a:bodyPr>
            <a:normAutofit/>
          </a:bodyPr>
          <a:lstStyle/>
          <a:p>
            <a:pPr algn="l"/>
            <a:r>
              <a:rPr lang="en-US" sz="3600" dirty="0"/>
              <a:t>Internal vs. external regret</a:t>
            </a:r>
          </a:p>
        </p:txBody>
      </p:sp>
      <p:sp>
        <p:nvSpPr>
          <p:cNvPr id="2" name="Slide Number Placeholder 1">
            <a:extLst>
              <a:ext uri="{FF2B5EF4-FFF2-40B4-BE49-F238E27FC236}">
                <a16:creationId xmlns:a16="http://schemas.microsoft.com/office/drawing/2014/main" id="{ACFDA99F-CE2C-BE46-AB3D-0867B728D4F5}"/>
              </a:ext>
            </a:extLst>
          </p:cNvPr>
          <p:cNvSpPr>
            <a:spLocks noGrp="1"/>
          </p:cNvSpPr>
          <p:nvPr>
            <p:ph type="sldNum" sz="quarter" idx="12"/>
          </p:nvPr>
        </p:nvSpPr>
        <p:spPr/>
        <p:txBody>
          <a:bodyPr/>
          <a:lstStyle/>
          <a:p>
            <a:fld id="{F6C9DA0F-0981-4F4D-87AA-79E9E159B92B}" type="slidenum">
              <a:rPr lang="en-US" smtClean="0"/>
              <a:t>35</a:t>
            </a:fld>
            <a:endParaRPr lang="en-US"/>
          </a:p>
        </p:txBody>
      </p:sp>
    </p:spTree>
    <p:extLst>
      <p:ext uri="{BB962C8B-B14F-4D97-AF65-F5344CB8AC3E}">
        <p14:creationId xmlns:p14="http://schemas.microsoft.com/office/powerpoint/2010/main" val="46494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81318"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t>Formal model of adversarial bandits</a:t>
            </a:r>
          </a:p>
        </p:txBody>
      </p:sp>
      <p:pic>
        <p:nvPicPr>
          <p:cNvPr id="10" name="Picture 8"/>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1033" y="1358901"/>
            <a:ext cx="879475" cy="858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ight Arrow 10"/>
          <p:cNvSpPr/>
          <p:nvPr/>
        </p:nvSpPr>
        <p:spPr>
          <a:xfrm>
            <a:off x="1749095" y="1646238"/>
            <a:ext cx="1079500" cy="7302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ight Arrow 11"/>
          <p:cNvSpPr/>
          <p:nvPr/>
        </p:nvSpPr>
        <p:spPr>
          <a:xfrm rot="6550073">
            <a:off x="647370" y="2552700"/>
            <a:ext cx="604838" cy="80963"/>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44" descr="213_golden_nugget_one_arm_bandi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28595" y="1143000"/>
            <a:ext cx="1014412" cy="86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45" descr="213_golden_nugget_one_arm_bandi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5358" y="2222500"/>
            <a:ext cx="1012825" cy="86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Right Arrow 14"/>
          <p:cNvSpPr/>
          <p:nvPr/>
        </p:nvSpPr>
        <p:spPr>
          <a:xfrm rot="1206803">
            <a:off x="1442707" y="2378076"/>
            <a:ext cx="914400" cy="58737"/>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6" name="Picture 46" descr="213_golden_nugget_one_arm_bandi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08" y="3014662"/>
            <a:ext cx="1014413" cy="86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16"/>
          <p:cNvSpPr txBox="1"/>
          <p:nvPr/>
        </p:nvSpPr>
        <p:spPr>
          <a:xfrm>
            <a:off x="3862984" y="925986"/>
            <a:ext cx="4674636" cy="430887"/>
          </a:xfrm>
          <a:prstGeom prst="rect">
            <a:avLst/>
          </a:prstGeom>
          <a:noFill/>
        </p:spPr>
        <p:txBody>
          <a:bodyPr wrap="square" rtlCol="0">
            <a:spAutoFit/>
          </a:bodyPr>
          <a:lstStyle/>
          <a:p>
            <a:r>
              <a:rPr lang="en-GB" sz="2200" dirty="0"/>
              <a:t>K arms = </a:t>
            </a:r>
            <a:r>
              <a:rPr lang="en-GB" sz="2200" i="1" dirty="0"/>
              <a:t>{1,2,…,K}</a:t>
            </a:r>
            <a:endParaRPr lang="en-US" sz="2200" i="1" dirty="0"/>
          </a:p>
        </p:txBody>
      </p:sp>
      <p:sp>
        <p:nvSpPr>
          <p:cNvPr id="18" name="TextBox 17"/>
          <p:cNvSpPr txBox="1"/>
          <p:nvPr/>
        </p:nvSpPr>
        <p:spPr>
          <a:xfrm>
            <a:off x="3893612" y="1431744"/>
            <a:ext cx="4674636" cy="430887"/>
          </a:xfrm>
          <a:prstGeom prst="rect">
            <a:avLst/>
          </a:prstGeom>
          <a:noFill/>
        </p:spPr>
        <p:txBody>
          <a:bodyPr wrap="square" rtlCol="0">
            <a:spAutoFit/>
          </a:bodyPr>
          <a:lstStyle/>
          <a:p>
            <a:r>
              <a:rPr lang="en-GB" sz="2200" dirty="0"/>
              <a:t>At each time step </a:t>
            </a:r>
            <a:r>
              <a:rPr lang="en-GB" sz="2200" i="1" dirty="0"/>
              <a:t>t</a:t>
            </a:r>
            <a:r>
              <a:rPr lang="en-GB" sz="2200" dirty="0"/>
              <a:t>:</a:t>
            </a:r>
            <a:endParaRPr lang="en-US" sz="2200" dirty="0"/>
          </a:p>
        </p:txBody>
      </p:sp>
      <p:sp>
        <p:nvSpPr>
          <p:cNvPr id="19" name="TextBox 18"/>
          <p:cNvSpPr txBox="1"/>
          <p:nvPr/>
        </p:nvSpPr>
        <p:spPr>
          <a:xfrm>
            <a:off x="3906844" y="1898288"/>
            <a:ext cx="4674636" cy="430887"/>
          </a:xfrm>
          <a:prstGeom prst="rect">
            <a:avLst/>
          </a:prstGeom>
          <a:noFill/>
        </p:spPr>
        <p:txBody>
          <a:bodyPr wrap="square" rtlCol="0">
            <a:spAutoFit/>
          </a:bodyPr>
          <a:lstStyle/>
          <a:p>
            <a:r>
              <a:rPr lang="en-GB" sz="2200" dirty="0"/>
              <a:t>Opponent chooses a vector:</a:t>
            </a:r>
            <a:endParaRPr lang="en-US" sz="2200" dirty="0"/>
          </a:p>
        </p:txBody>
      </p:sp>
      <p:sp>
        <p:nvSpPr>
          <p:cNvPr id="20" name="TextBox 19"/>
          <p:cNvSpPr txBox="1"/>
          <p:nvPr/>
        </p:nvSpPr>
        <p:spPr>
          <a:xfrm>
            <a:off x="3920076" y="2990022"/>
            <a:ext cx="4674636" cy="430887"/>
          </a:xfrm>
          <a:prstGeom prst="rect">
            <a:avLst/>
          </a:prstGeom>
          <a:noFill/>
        </p:spPr>
        <p:txBody>
          <a:bodyPr wrap="square" rtlCol="0">
            <a:spAutoFit/>
          </a:bodyPr>
          <a:lstStyle/>
          <a:p>
            <a:r>
              <a:rPr lang="en-GB" sz="2200" dirty="0"/>
              <a:t>We choose an arm:</a:t>
            </a:r>
            <a:endParaRPr lang="en-US" sz="2200" dirty="0"/>
          </a:p>
        </p:txBody>
      </p:sp>
      <p:sp>
        <p:nvSpPr>
          <p:cNvPr id="24" name="Oval 23"/>
          <p:cNvSpPr/>
          <p:nvPr/>
        </p:nvSpPr>
        <p:spPr>
          <a:xfrm>
            <a:off x="3095738" y="4541442"/>
            <a:ext cx="2134698" cy="1227431"/>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2307962" y="5905896"/>
            <a:ext cx="3798681" cy="430887"/>
          </a:xfrm>
          <a:prstGeom prst="rect">
            <a:avLst/>
          </a:prstGeom>
          <a:noFill/>
        </p:spPr>
        <p:txBody>
          <a:bodyPr wrap="square" rtlCol="0">
            <a:spAutoFit/>
          </a:bodyPr>
          <a:lstStyle/>
          <a:p>
            <a:pPr algn="ctr"/>
            <a:r>
              <a:rPr lang="en-GB" sz="2200" dirty="0"/>
              <a:t>Best fixed policy on hindsight</a:t>
            </a:r>
            <a:endParaRPr lang="en-US" sz="2200" dirty="0"/>
          </a:p>
        </p:txBody>
      </p:sp>
      <p:pic>
        <p:nvPicPr>
          <p:cNvPr id="31" name="Picture 3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0206" y="3580415"/>
            <a:ext cx="2362014" cy="327321"/>
          </a:xfrm>
          <a:prstGeom prst="rect">
            <a:avLst/>
          </a:prstGeom>
        </p:spPr>
      </p:pic>
      <p:grpSp>
        <p:nvGrpSpPr>
          <p:cNvPr id="33" name="Group 32"/>
          <p:cNvGrpSpPr/>
          <p:nvPr/>
        </p:nvGrpSpPr>
        <p:grpSpPr>
          <a:xfrm>
            <a:off x="386902" y="4203520"/>
            <a:ext cx="6626777" cy="430887"/>
            <a:chOff x="214623" y="4068508"/>
            <a:chExt cx="6626777" cy="430887"/>
          </a:xfrm>
        </p:grpSpPr>
        <p:sp>
          <p:nvSpPr>
            <p:cNvPr id="21" name="TextBox 20"/>
            <p:cNvSpPr txBox="1"/>
            <p:nvPr/>
          </p:nvSpPr>
          <p:spPr>
            <a:xfrm>
              <a:off x="214623" y="4068508"/>
              <a:ext cx="4674636" cy="430887"/>
            </a:xfrm>
            <a:prstGeom prst="rect">
              <a:avLst/>
            </a:prstGeom>
            <a:noFill/>
          </p:spPr>
          <p:txBody>
            <a:bodyPr wrap="square" rtlCol="0">
              <a:spAutoFit/>
            </a:bodyPr>
            <a:lstStyle/>
            <a:p>
              <a:r>
                <a:rPr lang="en-GB" sz="2200" dirty="0"/>
                <a:t>Objective: find a sequence of pulls </a:t>
              </a:r>
              <a:endParaRPr lang="en-US" sz="2200" dirty="0"/>
            </a:p>
          </p:txBody>
        </p:sp>
        <p:pic>
          <p:nvPicPr>
            <p:cNvPr id="32" name="Picture 3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5432" y="4132087"/>
              <a:ext cx="2535968" cy="314869"/>
            </a:xfrm>
            <a:prstGeom prst="rect">
              <a:avLst/>
            </a:prstGeom>
          </p:spPr>
        </p:pic>
      </p:grpSp>
      <p:pic>
        <p:nvPicPr>
          <p:cNvPr id="35" name="Picture 3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0592" y="4704173"/>
            <a:ext cx="6176594" cy="919919"/>
          </a:xfrm>
          <a:prstGeom prst="rect">
            <a:avLst/>
          </a:prstGeom>
        </p:spPr>
      </p:pic>
      <p:sp>
        <p:nvSpPr>
          <p:cNvPr id="36" name="Oval 35"/>
          <p:cNvSpPr/>
          <p:nvPr/>
        </p:nvSpPr>
        <p:spPr>
          <a:xfrm>
            <a:off x="5265228" y="4678465"/>
            <a:ext cx="617900" cy="945627"/>
          </a:xfrm>
          <a:prstGeom prst="ellipse">
            <a:avLst/>
          </a:prstGeom>
          <a:noFill/>
          <a:ln w="5715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Arrow Connector 37"/>
          <p:cNvCxnSpPr/>
          <p:nvPr/>
        </p:nvCxnSpPr>
        <p:spPr>
          <a:xfrm>
            <a:off x="5900525" y="5432746"/>
            <a:ext cx="778019" cy="281804"/>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404825" y="5897467"/>
            <a:ext cx="2593195" cy="430887"/>
          </a:xfrm>
          <a:prstGeom prst="rect">
            <a:avLst/>
          </a:prstGeom>
          <a:noFill/>
        </p:spPr>
        <p:txBody>
          <a:bodyPr wrap="square" rtlCol="0">
            <a:spAutoFit/>
          </a:bodyPr>
          <a:lstStyle/>
          <a:p>
            <a:pPr algn="ctr"/>
            <a:r>
              <a:rPr lang="en-GB" sz="2200" dirty="0"/>
              <a:t>A can be randomized</a:t>
            </a:r>
            <a:endParaRPr lang="en-US" sz="2200" dirty="0"/>
          </a:p>
        </p:txBody>
      </p:sp>
      <p:pic>
        <p:nvPicPr>
          <p:cNvPr id="2" name="Picture 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5546" y="2472865"/>
            <a:ext cx="4934483" cy="331598"/>
          </a:xfrm>
          <a:prstGeom prst="rect">
            <a:avLst/>
          </a:prstGeom>
        </p:spPr>
      </p:pic>
      <p:sp>
        <p:nvSpPr>
          <p:cNvPr id="3" name="Slide Number Placeholder 2">
            <a:extLst>
              <a:ext uri="{FF2B5EF4-FFF2-40B4-BE49-F238E27FC236}">
                <a16:creationId xmlns:a16="http://schemas.microsoft.com/office/drawing/2014/main" id="{421AC11F-24FF-2E4D-9734-6A252D6FFFE5}"/>
              </a:ext>
            </a:extLst>
          </p:cNvPr>
          <p:cNvSpPr>
            <a:spLocks noGrp="1"/>
          </p:cNvSpPr>
          <p:nvPr>
            <p:ph type="sldNum" sz="quarter" idx="12"/>
          </p:nvPr>
        </p:nvSpPr>
        <p:spPr/>
        <p:txBody>
          <a:bodyPr/>
          <a:lstStyle/>
          <a:p>
            <a:fld id="{F6C9DA0F-0981-4F4D-87AA-79E9E159B92B}" type="slidenum">
              <a:rPr lang="en-US" smtClean="0"/>
              <a:t>36</a:t>
            </a:fld>
            <a:endParaRPr lang="en-US"/>
          </a:p>
        </p:txBody>
      </p:sp>
    </p:spTree>
    <p:extLst>
      <p:ext uri="{BB962C8B-B14F-4D97-AF65-F5344CB8AC3E}">
        <p14:creationId xmlns:p14="http://schemas.microsoft.com/office/powerpoint/2010/main" val="185767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4" grpId="0" animBg="1"/>
      <p:bldP spid="25" grpId="0"/>
      <p:bldP spid="36" grpId="0" animBg="1"/>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3413" y="836863"/>
            <a:ext cx="9144000" cy="6021137"/>
          </a:xfrm>
          <a:prstGeom prst="rect">
            <a:avLst/>
          </a:prstGeom>
        </p:spPr>
      </p:pic>
      <p:sp>
        <p:nvSpPr>
          <p:cNvPr id="4" name="Title 1"/>
          <p:cNvSpPr>
            <a:spLocks noGrp="1"/>
          </p:cNvSpPr>
          <p:nvPr>
            <p:ph type="title"/>
          </p:nvPr>
        </p:nvSpPr>
        <p:spPr>
          <a:xfrm>
            <a:off x="254812" y="-132520"/>
            <a:ext cx="11605883" cy="1143000"/>
          </a:xfrm>
        </p:spPr>
        <p:txBody>
          <a:bodyPr>
            <a:normAutofit/>
          </a:bodyPr>
          <a:lstStyle/>
          <a:p>
            <a:pPr algn="l"/>
            <a:r>
              <a:rPr lang="en-US" sz="3600" dirty="0"/>
              <a:t>The Exp3 algorithm</a:t>
            </a:r>
          </a:p>
        </p:txBody>
      </p:sp>
      <p:sp>
        <p:nvSpPr>
          <p:cNvPr id="2" name="Slide Number Placeholder 1">
            <a:extLst>
              <a:ext uri="{FF2B5EF4-FFF2-40B4-BE49-F238E27FC236}">
                <a16:creationId xmlns:a16="http://schemas.microsoft.com/office/drawing/2014/main" id="{9F302B72-4E11-9F4E-A10D-FAC75110458D}"/>
              </a:ext>
            </a:extLst>
          </p:cNvPr>
          <p:cNvSpPr>
            <a:spLocks noGrp="1"/>
          </p:cNvSpPr>
          <p:nvPr>
            <p:ph type="sldNum" sz="quarter" idx="12"/>
          </p:nvPr>
        </p:nvSpPr>
        <p:spPr/>
        <p:txBody>
          <a:bodyPr/>
          <a:lstStyle/>
          <a:p>
            <a:fld id="{F6C9DA0F-0981-4F4D-87AA-79E9E159B92B}" type="slidenum">
              <a:rPr lang="en-US" smtClean="0"/>
              <a:t>37</a:t>
            </a:fld>
            <a:endParaRPr lang="en-US"/>
          </a:p>
        </p:txBody>
      </p:sp>
    </p:spTree>
    <p:extLst>
      <p:ext uri="{BB962C8B-B14F-4D97-AF65-F5344CB8AC3E}">
        <p14:creationId xmlns:p14="http://schemas.microsoft.com/office/powerpoint/2010/main" val="1907810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8553" y="0"/>
            <a:ext cx="8229600" cy="1143000"/>
          </a:xfrm>
        </p:spPr>
        <p:txBody>
          <a:bodyPr>
            <a:normAutofit/>
          </a:bodyPr>
          <a:lstStyle/>
          <a:p>
            <a:pPr algn="l"/>
            <a:r>
              <a:rPr lang="en-US" sz="3600" dirty="0"/>
              <a:t>The Exp3 algorithm explained</a:t>
            </a:r>
          </a:p>
        </p:txBody>
      </p:sp>
      <p:sp>
        <p:nvSpPr>
          <p:cNvPr id="12" name="TextBox 11"/>
          <p:cNvSpPr txBox="1"/>
          <p:nvPr/>
        </p:nvSpPr>
        <p:spPr>
          <a:xfrm>
            <a:off x="219181" y="1313876"/>
            <a:ext cx="9358788" cy="430887"/>
          </a:xfrm>
          <a:prstGeom prst="rect">
            <a:avLst/>
          </a:prstGeom>
          <a:noFill/>
        </p:spPr>
        <p:txBody>
          <a:bodyPr wrap="square" rtlCol="0">
            <a:spAutoFit/>
          </a:bodyPr>
          <a:lstStyle/>
          <a:p>
            <a:r>
              <a:rPr lang="en-GB" sz="2200" dirty="0"/>
              <a:t>Updating the weights</a:t>
            </a:r>
            <a:endParaRPr lang="en-US" sz="2200" dirty="0"/>
          </a:p>
        </p:txBody>
      </p:sp>
      <p:pic>
        <p:nvPicPr>
          <p:cNvPr id="13" name="Picture 12"/>
          <p:cNvPicPr>
            <a:picLocks noChangeAspect="1"/>
          </p:cNvPicPr>
          <p:nvPr/>
        </p:nvPicPr>
        <p:blipFill>
          <a:blip r:embed="rId2"/>
          <a:stretch>
            <a:fillRect/>
          </a:stretch>
        </p:blipFill>
        <p:spPr>
          <a:xfrm>
            <a:off x="1802257" y="2001159"/>
            <a:ext cx="5334181" cy="1365198"/>
          </a:xfrm>
          <a:prstGeom prst="rect">
            <a:avLst/>
          </a:prstGeom>
        </p:spPr>
      </p:pic>
      <p:sp>
        <p:nvSpPr>
          <p:cNvPr id="14" name="TextBox 13"/>
          <p:cNvSpPr txBox="1"/>
          <p:nvPr/>
        </p:nvSpPr>
        <p:spPr>
          <a:xfrm>
            <a:off x="253973" y="3762386"/>
            <a:ext cx="8575946" cy="430887"/>
          </a:xfrm>
          <a:prstGeom prst="rect">
            <a:avLst/>
          </a:prstGeom>
          <a:noFill/>
        </p:spPr>
        <p:txBody>
          <a:bodyPr wrap="square" rtlCol="0">
            <a:spAutoFit/>
          </a:bodyPr>
          <a:lstStyle/>
          <a:p>
            <a:pPr marL="342900" indent="-342900">
              <a:buFont typeface="Arial"/>
              <a:buChar char="•"/>
            </a:pPr>
            <a:r>
              <a:rPr lang="en-GB" sz="2200" dirty="0"/>
              <a:t>Weight value remains the same if arm not pulled (exponential part = 1)</a:t>
            </a:r>
            <a:endParaRPr lang="en-US" sz="2200" dirty="0"/>
          </a:p>
        </p:txBody>
      </p:sp>
      <p:sp>
        <p:nvSpPr>
          <p:cNvPr id="15" name="TextBox 14"/>
          <p:cNvSpPr txBox="1"/>
          <p:nvPr/>
        </p:nvSpPr>
        <p:spPr>
          <a:xfrm>
            <a:off x="271369" y="4455090"/>
            <a:ext cx="8575946" cy="430887"/>
          </a:xfrm>
          <a:prstGeom prst="rect">
            <a:avLst/>
          </a:prstGeom>
          <a:noFill/>
        </p:spPr>
        <p:txBody>
          <a:bodyPr wrap="square" rtlCol="0">
            <a:spAutoFit/>
          </a:bodyPr>
          <a:lstStyle/>
          <a:p>
            <a:pPr marL="342900" indent="-342900">
              <a:buFont typeface="Arial"/>
              <a:buChar char="•"/>
            </a:pPr>
            <a:r>
              <a:rPr lang="en-GB" sz="2200" dirty="0"/>
              <a:t>Exponential growth significantly increases weight of good arms</a:t>
            </a:r>
            <a:endParaRPr lang="en-US" sz="2200" dirty="0"/>
          </a:p>
        </p:txBody>
      </p:sp>
      <p:sp>
        <p:nvSpPr>
          <p:cNvPr id="16" name="TextBox 15"/>
          <p:cNvSpPr txBox="1"/>
          <p:nvPr/>
        </p:nvSpPr>
        <p:spPr>
          <a:xfrm>
            <a:off x="649927" y="5164132"/>
            <a:ext cx="8575946" cy="430887"/>
          </a:xfrm>
          <a:prstGeom prst="rect">
            <a:avLst/>
          </a:prstGeom>
          <a:noFill/>
        </p:spPr>
        <p:txBody>
          <a:bodyPr wrap="square" rtlCol="0">
            <a:spAutoFit/>
          </a:bodyPr>
          <a:lstStyle/>
          <a:p>
            <a:pPr marL="342900" indent="-342900">
              <a:buFont typeface="Arial"/>
              <a:buChar char="•"/>
            </a:pPr>
            <a:r>
              <a:rPr lang="en-GB" sz="2200" dirty="0"/>
              <a:t>Arms which are better in the best has higher weights</a:t>
            </a:r>
            <a:endParaRPr lang="en-US" sz="2200" dirty="0"/>
          </a:p>
        </p:txBody>
      </p:sp>
      <p:sp>
        <p:nvSpPr>
          <p:cNvPr id="17" name="TextBox 16"/>
          <p:cNvSpPr txBox="1"/>
          <p:nvPr/>
        </p:nvSpPr>
        <p:spPr>
          <a:xfrm>
            <a:off x="645763" y="5734012"/>
            <a:ext cx="8575946" cy="430887"/>
          </a:xfrm>
          <a:prstGeom prst="rect">
            <a:avLst/>
          </a:prstGeom>
          <a:noFill/>
        </p:spPr>
        <p:txBody>
          <a:bodyPr wrap="square" rtlCol="0">
            <a:spAutoFit/>
          </a:bodyPr>
          <a:lstStyle/>
          <a:p>
            <a:pPr marL="342900" indent="-342900">
              <a:buFont typeface="Arial"/>
              <a:buChar char="•"/>
            </a:pPr>
            <a:r>
              <a:rPr lang="en-GB" sz="2200" dirty="0"/>
              <a:t>Recall that we want to learn the best arm in hindsight</a:t>
            </a:r>
            <a:endParaRPr lang="en-US" sz="2200" dirty="0"/>
          </a:p>
        </p:txBody>
      </p:sp>
      <p:sp>
        <p:nvSpPr>
          <p:cNvPr id="2" name="Slide Number Placeholder 1">
            <a:extLst>
              <a:ext uri="{FF2B5EF4-FFF2-40B4-BE49-F238E27FC236}">
                <a16:creationId xmlns:a16="http://schemas.microsoft.com/office/drawing/2014/main" id="{F98FFC7E-FA64-1043-9F89-73A54A372DD9}"/>
              </a:ext>
            </a:extLst>
          </p:cNvPr>
          <p:cNvSpPr>
            <a:spLocks noGrp="1"/>
          </p:cNvSpPr>
          <p:nvPr>
            <p:ph type="sldNum" sz="quarter" idx="12"/>
          </p:nvPr>
        </p:nvSpPr>
        <p:spPr/>
        <p:txBody>
          <a:bodyPr/>
          <a:lstStyle/>
          <a:p>
            <a:fld id="{F6C9DA0F-0981-4F4D-87AA-79E9E159B92B}" type="slidenum">
              <a:rPr lang="en-US" smtClean="0"/>
              <a:t>38</a:t>
            </a:fld>
            <a:endParaRPr lang="en-US"/>
          </a:p>
        </p:txBody>
      </p:sp>
    </p:spTree>
    <p:extLst>
      <p:ext uri="{BB962C8B-B14F-4D97-AF65-F5344CB8AC3E}">
        <p14:creationId xmlns:p14="http://schemas.microsoft.com/office/powerpoint/2010/main" val="8250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8066" y="130032"/>
            <a:ext cx="8229600" cy="1143000"/>
          </a:xfrm>
        </p:spPr>
        <p:txBody>
          <a:bodyPr>
            <a:normAutofit/>
          </a:bodyPr>
          <a:lstStyle/>
          <a:p>
            <a:pPr algn="l"/>
            <a:r>
              <a:rPr lang="en-US" sz="3600" dirty="0"/>
              <a:t>The Exp3 algorithm explained</a:t>
            </a:r>
          </a:p>
        </p:txBody>
      </p:sp>
      <p:pic>
        <p:nvPicPr>
          <p:cNvPr id="3" name="Picture 2"/>
          <p:cNvPicPr>
            <a:picLocks noChangeAspect="1"/>
          </p:cNvPicPr>
          <p:nvPr/>
        </p:nvPicPr>
        <p:blipFill>
          <a:blip r:embed="rId2"/>
          <a:stretch>
            <a:fillRect/>
          </a:stretch>
        </p:blipFill>
        <p:spPr>
          <a:xfrm>
            <a:off x="2088177" y="1844160"/>
            <a:ext cx="4263983" cy="927997"/>
          </a:xfrm>
          <a:prstGeom prst="rect">
            <a:avLst/>
          </a:prstGeom>
        </p:spPr>
      </p:pic>
      <p:sp>
        <p:nvSpPr>
          <p:cNvPr id="5" name="TextBox 4"/>
          <p:cNvSpPr txBox="1"/>
          <p:nvPr/>
        </p:nvSpPr>
        <p:spPr>
          <a:xfrm>
            <a:off x="250670" y="1221928"/>
            <a:ext cx="6623382" cy="430887"/>
          </a:xfrm>
          <a:prstGeom prst="rect">
            <a:avLst/>
          </a:prstGeom>
          <a:noFill/>
        </p:spPr>
        <p:txBody>
          <a:bodyPr wrap="square" rtlCol="0">
            <a:spAutoFit/>
          </a:bodyPr>
          <a:lstStyle/>
          <a:p>
            <a:r>
              <a:rPr lang="en-GB" sz="2200" dirty="0"/>
              <a:t>Pulling probability of arm </a:t>
            </a:r>
            <a:r>
              <a:rPr lang="en-GB" sz="2200" i="1" dirty="0" err="1"/>
              <a:t>i</a:t>
            </a:r>
            <a:r>
              <a:rPr lang="en-GB" sz="2200" dirty="0"/>
              <a:t> at time step </a:t>
            </a:r>
            <a:r>
              <a:rPr lang="en-GB" sz="2200" i="1" dirty="0"/>
              <a:t>t</a:t>
            </a:r>
            <a:r>
              <a:rPr lang="en-GB" sz="2200" dirty="0"/>
              <a:t> :</a:t>
            </a:r>
            <a:endParaRPr lang="en-US" sz="2200" dirty="0"/>
          </a:p>
        </p:txBody>
      </p:sp>
      <p:grpSp>
        <p:nvGrpSpPr>
          <p:cNvPr id="10" name="Group 9"/>
          <p:cNvGrpSpPr/>
          <p:nvPr/>
        </p:nvGrpSpPr>
        <p:grpSpPr>
          <a:xfrm>
            <a:off x="281298" y="3096439"/>
            <a:ext cx="8917352" cy="430887"/>
            <a:chOff x="226648" y="2831395"/>
            <a:chExt cx="8917352" cy="430887"/>
          </a:xfrm>
        </p:grpSpPr>
        <p:sp>
          <p:nvSpPr>
            <p:cNvPr id="6" name="TextBox 5"/>
            <p:cNvSpPr txBox="1"/>
            <p:nvPr/>
          </p:nvSpPr>
          <p:spPr>
            <a:xfrm>
              <a:off x="226648" y="2831395"/>
              <a:ext cx="8917352" cy="430887"/>
            </a:xfrm>
            <a:prstGeom prst="rect">
              <a:avLst/>
            </a:prstGeom>
            <a:noFill/>
          </p:spPr>
          <p:txBody>
            <a:bodyPr wrap="square" rtlCol="0">
              <a:spAutoFit/>
            </a:bodyPr>
            <a:lstStyle/>
            <a:p>
              <a:r>
                <a:rPr lang="en-GB" sz="2200" dirty="0"/>
                <a:t>With probability                  , it prefers arms with higher weights (exploit) </a:t>
              </a:r>
              <a:endParaRPr lang="en-US" sz="2200" dirty="0"/>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2202" y="2871650"/>
              <a:ext cx="1000204" cy="355842"/>
            </a:xfrm>
            <a:prstGeom prst="rect">
              <a:avLst/>
            </a:prstGeom>
          </p:spPr>
        </p:pic>
      </p:grpSp>
      <p:grpSp>
        <p:nvGrpSpPr>
          <p:cNvPr id="11" name="Group 10"/>
          <p:cNvGrpSpPr/>
          <p:nvPr/>
        </p:nvGrpSpPr>
        <p:grpSpPr>
          <a:xfrm>
            <a:off x="294530" y="3822876"/>
            <a:ext cx="8917352" cy="430887"/>
            <a:chOff x="239880" y="3557832"/>
            <a:chExt cx="8917352" cy="430887"/>
          </a:xfrm>
        </p:grpSpPr>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1109" y="3671219"/>
              <a:ext cx="254000" cy="317500"/>
            </a:xfrm>
            <a:prstGeom prst="rect">
              <a:avLst/>
            </a:prstGeom>
          </p:spPr>
        </p:pic>
        <p:sp>
          <p:nvSpPr>
            <p:cNvPr id="9" name="TextBox 8"/>
            <p:cNvSpPr txBox="1"/>
            <p:nvPr/>
          </p:nvSpPr>
          <p:spPr>
            <a:xfrm>
              <a:off x="239880" y="3557832"/>
              <a:ext cx="8917352" cy="430887"/>
            </a:xfrm>
            <a:prstGeom prst="rect">
              <a:avLst/>
            </a:prstGeom>
            <a:noFill/>
          </p:spPr>
          <p:txBody>
            <a:bodyPr wrap="square" rtlCol="0">
              <a:spAutoFit/>
            </a:bodyPr>
            <a:lstStyle/>
            <a:p>
              <a:r>
                <a:rPr lang="en-GB" sz="2200" dirty="0"/>
                <a:t>With probability       , chooses to uniformly randomly explore</a:t>
              </a:r>
              <a:endParaRPr lang="en-US" sz="2200" dirty="0"/>
            </a:p>
          </p:txBody>
        </p:sp>
      </p:grpSp>
      <p:sp>
        <p:nvSpPr>
          <p:cNvPr id="12" name="TextBox 11"/>
          <p:cNvSpPr txBox="1"/>
          <p:nvPr/>
        </p:nvSpPr>
        <p:spPr>
          <a:xfrm>
            <a:off x="316090" y="4661993"/>
            <a:ext cx="9358788" cy="430887"/>
          </a:xfrm>
          <a:prstGeom prst="rect">
            <a:avLst/>
          </a:prstGeom>
          <a:noFill/>
        </p:spPr>
        <p:txBody>
          <a:bodyPr wrap="square" rtlCol="0">
            <a:spAutoFit/>
          </a:bodyPr>
          <a:lstStyle/>
          <a:p>
            <a:r>
              <a:rPr lang="en-GB" sz="2200" dirty="0"/>
              <a:t>Exp3 randomly pulls an arm, receives the rewards, then updates the weights</a:t>
            </a:r>
            <a:endParaRPr lang="en-US" sz="2200" dirty="0"/>
          </a:p>
        </p:txBody>
      </p:sp>
      <p:sp>
        <p:nvSpPr>
          <p:cNvPr id="2" name="Slide Number Placeholder 1">
            <a:extLst>
              <a:ext uri="{FF2B5EF4-FFF2-40B4-BE49-F238E27FC236}">
                <a16:creationId xmlns:a16="http://schemas.microsoft.com/office/drawing/2014/main" id="{FEA2EEC7-6EC1-B340-9772-46FC228A64FB}"/>
              </a:ext>
            </a:extLst>
          </p:cNvPr>
          <p:cNvSpPr>
            <a:spLocks noGrp="1"/>
          </p:cNvSpPr>
          <p:nvPr>
            <p:ph type="sldNum" sz="quarter" idx="12"/>
          </p:nvPr>
        </p:nvSpPr>
        <p:spPr/>
        <p:txBody>
          <a:bodyPr/>
          <a:lstStyle/>
          <a:p>
            <a:fld id="{F6C9DA0F-0981-4F4D-87AA-79E9E159B92B}" type="slidenum">
              <a:rPr lang="en-US" smtClean="0"/>
              <a:t>39</a:t>
            </a:fld>
            <a:endParaRPr lang="en-US"/>
          </a:p>
        </p:txBody>
      </p:sp>
    </p:spTree>
    <p:extLst>
      <p:ext uri="{BB962C8B-B14F-4D97-AF65-F5344CB8AC3E}">
        <p14:creationId xmlns:p14="http://schemas.microsoft.com/office/powerpoint/2010/main" val="4976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3008" y="96781"/>
            <a:ext cx="11406197" cy="857250"/>
          </a:xfrm>
        </p:spPr>
        <p:txBody>
          <a:bodyPr>
            <a:normAutofit/>
          </a:bodyPr>
          <a:lstStyle/>
          <a:p>
            <a:pPr algn="l"/>
            <a:r>
              <a:rPr lang="en-US" sz="3600" dirty="0" err="1"/>
              <a:t>Optimisation</a:t>
            </a:r>
            <a:r>
              <a:rPr lang="en-US" sz="3600" dirty="0"/>
              <a:t> problems in sequential decision making</a:t>
            </a:r>
          </a:p>
        </p:txBody>
      </p:sp>
      <p:pic>
        <p:nvPicPr>
          <p:cNvPr id="5" name="Picture 4" descr="homer_br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816" y="1412710"/>
            <a:ext cx="2796991" cy="2097744"/>
          </a:xfrm>
          <a:prstGeom prst="rect">
            <a:avLst/>
          </a:prstGeom>
        </p:spPr>
      </p:pic>
      <p:grpSp>
        <p:nvGrpSpPr>
          <p:cNvPr id="6" name="Group 5"/>
          <p:cNvGrpSpPr/>
          <p:nvPr/>
        </p:nvGrpSpPr>
        <p:grpSpPr>
          <a:xfrm>
            <a:off x="7042995" y="901469"/>
            <a:ext cx="2234706" cy="985591"/>
            <a:chOff x="5690988" y="945456"/>
            <a:chExt cx="2663330" cy="1254393"/>
          </a:xfrm>
        </p:grpSpPr>
        <p:grpSp>
          <p:nvGrpSpPr>
            <p:cNvPr id="7" name="Group 6"/>
            <p:cNvGrpSpPr/>
            <p:nvPr/>
          </p:nvGrpSpPr>
          <p:grpSpPr>
            <a:xfrm>
              <a:off x="6553266" y="945456"/>
              <a:ext cx="1801052" cy="1254393"/>
              <a:chOff x="6537588" y="945456"/>
              <a:chExt cx="1801052" cy="1254393"/>
            </a:xfrm>
          </p:grpSpPr>
          <p:pic>
            <p:nvPicPr>
              <p:cNvPr id="9" name="Picture 8" descr="gea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3652" y="1008176"/>
                <a:ext cx="1160758" cy="1095055"/>
              </a:xfrm>
              <a:prstGeom prst="rect">
                <a:avLst/>
              </a:prstGeom>
            </p:spPr>
          </p:pic>
          <p:sp>
            <p:nvSpPr>
              <p:cNvPr id="10" name="Oval 9"/>
              <p:cNvSpPr/>
              <p:nvPr/>
            </p:nvSpPr>
            <p:spPr>
              <a:xfrm>
                <a:off x="6537588" y="945456"/>
                <a:ext cx="1801052" cy="1254393"/>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8" name="Right Arrow 7"/>
            <p:cNvSpPr/>
            <p:nvPr/>
          </p:nvSpPr>
          <p:spPr>
            <a:xfrm rot="19988395">
              <a:off x="5690988" y="1784475"/>
              <a:ext cx="909304" cy="26655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11" name="Group 10"/>
          <p:cNvGrpSpPr/>
          <p:nvPr/>
        </p:nvGrpSpPr>
        <p:grpSpPr>
          <a:xfrm>
            <a:off x="2804374" y="1570990"/>
            <a:ext cx="2674686" cy="2005685"/>
            <a:chOff x="422593" y="2069747"/>
            <a:chExt cx="3187700" cy="2552700"/>
          </a:xfrm>
        </p:grpSpPr>
        <p:pic>
          <p:nvPicPr>
            <p:cNvPr id="12" name="Picture 11" descr="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593" y="2069747"/>
              <a:ext cx="3187700" cy="2552700"/>
            </a:xfrm>
            <a:prstGeom prst="rect">
              <a:avLst/>
            </a:prstGeom>
          </p:spPr>
        </p:pic>
        <p:sp>
          <p:nvSpPr>
            <p:cNvPr id="13" name="TextBox 12"/>
            <p:cNvSpPr txBox="1"/>
            <p:nvPr/>
          </p:nvSpPr>
          <p:spPr>
            <a:xfrm>
              <a:off x="1197964" y="3004434"/>
              <a:ext cx="1713632" cy="461665"/>
            </a:xfrm>
            <a:prstGeom prst="rect">
              <a:avLst/>
            </a:prstGeom>
            <a:noFill/>
          </p:spPr>
          <p:txBody>
            <a:bodyPr wrap="none" rtlCol="0">
              <a:spAutoFit/>
            </a:bodyPr>
            <a:lstStyle/>
            <a:p>
              <a:r>
                <a:rPr lang="en-US" sz="1650" dirty="0"/>
                <a:t>Environment</a:t>
              </a:r>
            </a:p>
          </p:txBody>
        </p:sp>
      </p:grpSp>
      <p:grpSp>
        <p:nvGrpSpPr>
          <p:cNvPr id="14" name="Group 13"/>
          <p:cNvGrpSpPr/>
          <p:nvPr/>
        </p:nvGrpSpPr>
        <p:grpSpPr>
          <a:xfrm>
            <a:off x="4780288" y="1712112"/>
            <a:ext cx="1657477" cy="449969"/>
            <a:chOff x="3057147" y="2304947"/>
            <a:chExt cx="1975386" cy="572688"/>
          </a:xfrm>
        </p:grpSpPr>
        <p:sp>
          <p:nvSpPr>
            <p:cNvPr id="15" name="Curved Down Arrow 14"/>
            <p:cNvSpPr/>
            <p:nvPr/>
          </p:nvSpPr>
          <p:spPr>
            <a:xfrm>
              <a:off x="3057147" y="2304947"/>
              <a:ext cx="1975386" cy="486078"/>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16" name="TextBox 15"/>
            <p:cNvSpPr txBox="1"/>
            <p:nvPr/>
          </p:nvSpPr>
          <p:spPr>
            <a:xfrm>
              <a:off x="3296258" y="2415970"/>
              <a:ext cx="1483739" cy="461665"/>
            </a:xfrm>
            <a:prstGeom prst="rect">
              <a:avLst/>
            </a:prstGeom>
            <a:noFill/>
          </p:spPr>
          <p:txBody>
            <a:bodyPr wrap="none" rtlCol="0">
              <a:spAutoFit/>
            </a:bodyPr>
            <a:lstStyle/>
            <a:p>
              <a:r>
                <a:rPr lang="en-US" sz="1650" dirty="0"/>
                <a:t>Perception</a:t>
              </a:r>
            </a:p>
          </p:txBody>
        </p:sp>
      </p:grpSp>
      <p:grpSp>
        <p:nvGrpSpPr>
          <p:cNvPr id="17" name="Group 16"/>
          <p:cNvGrpSpPr/>
          <p:nvPr/>
        </p:nvGrpSpPr>
        <p:grpSpPr>
          <a:xfrm>
            <a:off x="4741727" y="2915051"/>
            <a:ext cx="1657477" cy="412825"/>
            <a:chOff x="3084123" y="4097031"/>
            <a:chExt cx="1975386" cy="525416"/>
          </a:xfrm>
        </p:grpSpPr>
        <p:sp>
          <p:nvSpPr>
            <p:cNvPr id="18" name="Curved Down Arrow 17"/>
            <p:cNvSpPr/>
            <p:nvPr/>
          </p:nvSpPr>
          <p:spPr>
            <a:xfrm rot="10800000">
              <a:off x="3084123" y="4136369"/>
              <a:ext cx="1975386" cy="486078"/>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19" name="TextBox 18"/>
            <p:cNvSpPr txBox="1"/>
            <p:nvPr/>
          </p:nvSpPr>
          <p:spPr>
            <a:xfrm>
              <a:off x="3629083" y="4097031"/>
              <a:ext cx="983602" cy="461665"/>
            </a:xfrm>
            <a:prstGeom prst="rect">
              <a:avLst/>
            </a:prstGeom>
            <a:noFill/>
          </p:spPr>
          <p:txBody>
            <a:bodyPr wrap="none" rtlCol="0">
              <a:spAutoFit/>
            </a:bodyPr>
            <a:lstStyle/>
            <a:p>
              <a:r>
                <a:rPr lang="en-US" sz="1650"/>
                <a:t>Action</a:t>
              </a:r>
              <a:endParaRPr lang="en-US" sz="1650" dirty="0"/>
            </a:p>
          </p:txBody>
        </p:sp>
      </p:grpSp>
      <p:sp>
        <p:nvSpPr>
          <p:cNvPr id="28" name="Rectangle 27"/>
          <p:cNvSpPr/>
          <p:nvPr/>
        </p:nvSpPr>
        <p:spPr>
          <a:xfrm>
            <a:off x="355742" y="3613378"/>
            <a:ext cx="10863446" cy="2123658"/>
          </a:xfrm>
          <a:prstGeom prst="rect">
            <a:avLst/>
          </a:prstGeom>
        </p:spPr>
        <p:txBody>
          <a:bodyPr wrap="square">
            <a:spAutoFit/>
          </a:bodyPr>
          <a:lstStyle/>
          <a:p>
            <a:r>
              <a:rPr lang="en-GB" sz="2200" dirty="0"/>
              <a:t>Until now, we focused more on the learning problem in SDM:</a:t>
            </a:r>
          </a:p>
          <a:p>
            <a:pPr marL="342900" indent="-342900">
              <a:buFont typeface="Arial" charset="0"/>
              <a:buChar char="•"/>
            </a:pPr>
            <a:r>
              <a:rPr lang="en-GB" sz="2200" dirty="0"/>
              <a:t>Learn the value function</a:t>
            </a:r>
          </a:p>
          <a:p>
            <a:pPr marL="342900" indent="-342900">
              <a:buFont typeface="Arial" charset="0"/>
              <a:buChar char="•"/>
            </a:pPr>
            <a:r>
              <a:rPr lang="en-GB" sz="2200" dirty="0"/>
              <a:t>Learn the optimal policy</a:t>
            </a:r>
          </a:p>
          <a:p>
            <a:pPr marL="342900" indent="-342900">
              <a:buFont typeface="Arial" charset="0"/>
              <a:buChar char="•"/>
            </a:pPr>
            <a:endParaRPr lang="en-GB" sz="2200" dirty="0"/>
          </a:p>
          <a:p>
            <a:r>
              <a:rPr lang="en-GB" sz="2200" dirty="0"/>
              <a:t>Example: episodic MDP -&gt; learn the model as accurately as possible, given a number of episodes</a:t>
            </a:r>
          </a:p>
        </p:txBody>
      </p:sp>
      <p:sp>
        <p:nvSpPr>
          <p:cNvPr id="2" name="Slide Number Placeholder 1">
            <a:extLst>
              <a:ext uri="{FF2B5EF4-FFF2-40B4-BE49-F238E27FC236}">
                <a16:creationId xmlns:a16="http://schemas.microsoft.com/office/drawing/2014/main" id="{679D3B93-9A64-5041-896B-69EA059426C8}"/>
              </a:ext>
            </a:extLst>
          </p:cNvPr>
          <p:cNvSpPr>
            <a:spLocks noGrp="1"/>
          </p:cNvSpPr>
          <p:nvPr>
            <p:ph type="sldNum" sz="quarter" idx="12"/>
          </p:nvPr>
        </p:nvSpPr>
        <p:spPr/>
        <p:txBody>
          <a:bodyPr/>
          <a:lstStyle/>
          <a:p>
            <a:fld id="{F6C9DA0F-0981-4F4D-87AA-79E9E159B92B}" type="slidenum">
              <a:rPr lang="en-US" smtClean="0"/>
              <a:t>4</a:t>
            </a:fld>
            <a:endParaRPr lang="en-US"/>
          </a:p>
        </p:txBody>
      </p:sp>
    </p:spTree>
    <p:extLst>
      <p:ext uri="{BB962C8B-B14F-4D97-AF65-F5344CB8AC3E}">
        <p14:creationId xmlns:p14="http://schemas.microsoft.com/office/powerpoint/2010/main" val="226600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1562" y="143284"/>
            <a:ext cx="8229600" cy="1143000"/>
          </a:xfrm>
        </p:spPr>
        <p:txBody>
          <a:bodyPr>
            <a:normAutofit/>
          </a:bodyPr>
          <a:lstStyle/>
          <a:p>
            <a:pPr algn="l"/>
            <a:r>
              <a:rPr lang="en-US" sz="3600" dirty="0"/>
              <a:t>Regret analysis of Exp3</a:t>
            </a:r>
          </a:p>
        </p:txBody>
      </p:sp>
      <p:sp>
        <p:nvSpPr>
          <p:cNvPr id="3" name="TextBox 2"/>
          <p:cNvSpPr txBox="1"/>
          <p:nvPr/>
        </p:nvSpPr>
        <p:spPr>
          <a:xfrm>
            <a:off x="272190" y="1457160"/>
            <a:ext cx="9358788" cy="430887"/>
          </a:xfrm>
          <a:prstGeom prst="rect">
            <a:avLst/>
          </a:prstGeom>
          <a:noFill/>
        </p:spPr>
        <p:txBody>
          <a:bodyPr wrap="square" rtlCol="0">
            <a:spAutoFit/>
          </a:bodyPr>
          <a:lstStyle/>
          <a:p>
            <a:r>
              <a:rPr lang="en-GB" sz="2200" dirty="0"/>
              <a:t>Theorem: the (external) regret of Exp3  is at most: </a:t>
            </a:r>
            <a:endParaRPr lang="en-US" sz="2200" dirty="0"/>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1634" y="1487589"/>
            <a:ext cx="1957039" cy="370028"/>
          </a:xfrm>
          <a:prstGeom prst="rect">
            <a:avLst/>
          </a:prstGeom>
        </p:spPr>
      </p:pic>
      <p:sp>
        <p:nvSpPr>
          <p:cNvPr id="5" name="TextBox 4"/>
          <p:cNvSpPr txBox="1"/>
          <p:nvPr/>
        </p:nvSpPr>
        <p:spPr>
          <a:xfrm>
            <a:off x="272190" y="2540708"/>
            <a:ext cx="9358788" cy="430887"/>
          </a:xfrm>
          <a:prstGeom prst="rect">
            <a:avLst/>
          </a:prstGeom>
          <a:noFill/>
        </p:spPr>
        <p:txBody>
          <a:bodyPr wrap="square" rtlCol="0">
            <a:spAutoFit/>
          </a:bodyPr>
          <a:lstStyle/>
          <a:p>
            <a:r>
              <a:rPr lang="en-GB" sz="2200" dirty="0"/>
              <a:t>Theorem: the (external) regret for any bandit algorithm is at least </a:t>
            </a:r>
            <a:endParaRPr lang="en-US" sz="2200" dirty="0"/>
          </a:p>
        </p:txBody>
      </p:sp>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8002" y="2575472"/>
            <a:ext cx="1246557" cy="382871"/>
          </a:xfrm>
          <a:prstGeom prst="rect">
            <a:avLst/>
          </a:prstGeom>
        </p:spPr>
      </p:pic>
      <p:sp>
        <p:nvSpPr>
          <p:cNvPr id="7" name="Slide Number Placeholder 6">
            <a:extLst>
              <a:ext uri="{FF2B5EF4-FFF2-40B4-BE49-F238E27FC236}">
                <a16:creationId xmlns:a16="http://schemas.microsoft.com/office/drawing/2014/main" id="{0B7DD68F-622D-AB48-A124-5AC4F2B6D8AB}"/>
              </a:ext>
            </a:extLst>
          </p:cNvPr>
          <p:cNvSpPr>
            <a:spLocks noGrp="1"/>
          </p:cNvSpPr>
          <p:nvPr>
            <p:ph type="sldNum" sz="quarter" idx="12"/>
          </p:nvPr>
        </p:nvSpPr>
        <p:spPr/>
        <p:txBody>
          <a:bodyPr/>
          <a:lstStyle/>
          <a:p>
            <a:fld id="{F6C9DA0F-0981-4F4D-87AA-79E9E159B92B}" type="slidenum">
              <a:rPr lang="en-US" smtClean="0"/>
              <a:t>40</a:t>
            </a:fld>
            <a:endParaRPr lang="en-US"/>
          </a:p>
        </p:txBody>
      </p:sp>
    </p:spTree>
    <p:extLst>
      <p:ext uri="{BB962C8B-B14F-4D97-AF65-F5344CB8AC3E}">
        <p14:creationId xmlns:p14="http://schemas.microsoft.com/office/powerpoint/2010/main" val="147646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01805" y="0"/>
            <a:ext cx="11340837" cy="1143000"/>
          </a:xfrm>
        </p:spPr>
        <p:txBody>
          <a:bodyPr>
            <a:normAutofit/>
          </a:bodyPr>
          <a:lstStyle/>
          <a:p>
            <a:pPr algn="l"/>
            <a:r>
              <a:rPr lang="en-US" sz="3600" dirty="0"/>
              <a:t>The Follow the Perturbed Leader (FPL) algorithm</a:t>
            </a:r>
          </a:p>
        </p:txBody>
      </p:sp>
      <p:sp>
        <p:nvSpPr>
          <p:cNvPr id="3" name="TextBox 2"/>
          <p:cNvSpPr txBox="1"/>
          <p:nvPr/>
        </p:nvSpPr>
        <p:spPr>
          <a:xfrm>
            <a:off x="232434" y="1000766"/>
            <a:ext cx="9358788" cy="430887"/>
          </a:xfrm>
          <a:prstGeom prst="rect">
            <a:avLst/>
          </a:prstGeom>
          <a:noFill/>
        </p:spPr>
        <p:txBody>
          <a:bodyPr wrap="square" rtlCol="0">
            <a:spAutoFit/>
          </a:bodyPr>
          <a:lstStyle/>
          <a:p>
            <a:r>
              <a:rPr lang="en-GB" sz="2200" dirty="0"/>
              <a:t>Parameters: </a:t>
            </a:r>
            <a:endParaRPr lang="en-US" sz="2200" dirty="0"/>
          </a:p>
        </p:txBody>
      </p:sp>
      <p:pic>
        <p:nvPicPr>
          <p:cNvPr id="2" name="Picture 1"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488" y="1114152"/>
            <a:ext cx="228600" cy="317500"/>
          </a:xfrm>
          <a:prstGeom prst="rect">
            <a:avLst/>
          </a:prstGeom>
        </p:spPr>
      </p:pic>
      <p:sp>
        <p:nvSpPr>
          <p:cNvPr id="5" name="TextBox 4"/>
          <p:cNvSpPr txBox="1"/>
          <p:nvPr/>
        </p:nvSpPr>
        <p:spPr>
          <a:xfrm>
            <a:off x="263062" y="1593293"/>
            <a:ext cx="9358788" cy="430887"/>
          </a:xfrm>
          <a:prstGeom prst="rect">
            <a:avLst/>
          </a:prstGeom>
          <a:noFill/>
        </p:spPr>
        <p:txBody>
          <a:bodyPr wrap="square" rtlCol="0">
            <a:spAutoFit/>
          </a:bodyPr>
          <a:lstStyle/>
          <a:p>
            <a:r>
              <a:rPr lang="en-GB" sz="2200" dirty="0"/>
              <a:t>Initialisation:  </a:t>
            </a:r>
            <a:endParaRPr lang="en-US" sz="2200" dirty="0"/>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712" y="1660047"/>
            <a:ext cx="1887040" cy="329342"/>
          </a:xfrm>
          <a:prstGeom prst="rect">
            <a:avLst/>
          </a:prstGeom>
        </p:spPr>
      </p:pic>
      <p:sp>
        <p:nvSpPr>
          <p:cNvPr id="7" name="TextBox 6"/>
          <p:cNvSpPr txBox="1"/>
          <p:nvPr/>
        </p:nvSpPr>
        <p:spPr>
          <a:xfrm>
            <a:off x="280458" y="2284940"/>
            <a:ext cx="9358788" cy="430887"/>
          </a:xfrm>
          <a:prstGeom prst="rect">
            <a:avLst/>
          </a:prstGeom>
          <a:noFill/>
        </p:spPr>
        <p:txBody>
          <a:bodyPr wrap="square" rtlCol="0">
            <a:spAutoFit/>
          </a:bodyPr>
          <a:lstStyle/>
          <a:p>
            <a:r>
              <a:rPr lang="en-GB" sz="2200" dirty="0"/>
              <a:t>For each </a:t>
            </a:r>
            <a:r>
              <a:rPr lang="en-GB" sz="2200" i="1" dirty="0"/>
              <a:t>t = 1,2,…T</a:t>
            </a:r>
            <a:r>
              <a:rPr lang="en-GB" sz="2200" dirty="0"/>
              <a:t>:  </a:t>
            </a:r>
            <a:endParaRPr lang="en-US" sz="2200" dirty="0"/>
          </a:p>
        </p:txBody>
      </p:sp>
      <p:sp>
        <p:nvSpPr>
          <p:cNvPr id="8" name="TextBox 7"/>
          <p:cNvSpPr txBox="1"/>
          <p:nvPr/>
        </p:nvSpPr>
        <p:spPr>
          <a:xfrm>
            <a:off x="293690" y="2941797"/>
            <a:ext cx="9358788" cy="430887"/>
          </a:xfrm>
          <a:prstGeom prst="rect">
            <a:avLst/>
          </a:prstGeom>
          <a:noFill/>
        </p:spPr>
        <p:txBody>
          <a:bodyPr wrap="square" rtlCol="0">
            <a:spAutoFit/>
          </a:bodyPr>
          <a:lstStyle/>
          <a:p>
            <a:pPr marL="342900" indent="-342900">
              <a:buFont typeface="Arial"/>
              <a:buChar char="•"/>
            </a:pPr>
            <a:r>
              <a:rPr lang="en-GB" sz="2200" dirty="0"/>
              <a:t>For each arm generate a random noise from an exponential distribution:  </a:t>
            </a:r>
            <a:endParaRPr lang="en-US" sz="2200" dirty="0"/>
          </a:p>
        </p:txBody>
      </p:sp>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3774" y="3649497"/>
            <a:ext cx="2483248" cy="312518"/>
          </a:xfrm>
          <a:prstGeom prst="rect">
            <a:avLst/>
          </a:prstGeom>
        </p:spPr>
      </p:pic>
      <p:sp>
        <p:nvSpPr>
          <p:cNvPr id="10" name="TextBox 9"/>
          <p:cNvSpPr txBox="1"/>
          <p:nvPr/>
        </p:nvSpPr>
        <p:spPr>
          <a:xfrm>
            <a:off x="359110" y="4294456"/>
            <a:ext cx="9358788" cy="430887"/>
          </a:xfrm>
          <a:prstGeom prst="rect">
            <a:avLst/>
          </a:prstGeom>
          <a:noFill/>
        </p:spPr>
        <p:txBody>
          <a:bodyPr wrap="square" rtlCol="0">
            <a:spAutoFit/>
          </a:bodyPr>
          <a:lstStyle/>
          <a:p>
            <a:pPr marL="342900" indent="-342900">
              <a:buFont typeface="Arial"/>
              <a:buChar char="•"/>
            </a:pPr>
            <a:r>
              <a:rPr lang="en-GB" sz="2200" dirty="0"/>
              <a:t>Pull arm </a:t>
            </a:r>
            <a:r>
              <a:rPr lang="en-GB" sz="2200" i="1" dirty="0"/>
              <a:t>I(t)</a:t>
            </a:r>
            <a:r>
              <a:rPr lang="en-GB" sz="2200" dirty="0"/>
              <a:t>:</a:t>
            </a:r>
            <a:endParaRPr lang="en-US" sz="2200" i="1" dirty="0"/>
          </a:p>
        </p:txBody>
      </p:sp>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5893" y="4376594"/>
            <a:ext cx="3765846" cy="413029"/>
          </a:xfrm>
          <a:prstGeom prst="rect">
            <a:avLst/>
          </a:prstGeom>
        </p:spPr>
      </p:pic>
      <p:sp>
        <p:nvSpPr>
          <p:cNvPr id="12" name="TextBox 11"/>
          <p:cNvSpPr txBox="1"/>
          <p:nvPr/>
        </p:nvSpPr>
        <p:spPr>
          <a:xfrm>
            <a:off x="702873" y="4871182"/>
            <a:ext cx="9358788" cy="430887"/>
          </a:xfrm>
          <a:prstGeom prst="rect">
            <a:avLst/>
          </a:prstGeom>
          <a:noFill/>
        </p:spPr>
        <p:txBody>
          <a:bodyPr wrap="square" rtlCol="0">
            <a:spAutoFit/>
          </a:bodyPr>
          <a:lstStyle/>
          <a:p>
            <a:pPr marL="342900" indent="-342900">
              <a:buFont typeface="Arial"/>
              <a:buChar char="•"/>
            </a:pPr>
            <a:r>
              <a:rPr lang="en-GB" sz="2200" dirty="0"/>
              <a:t>Add noise to each arm and pull the one with the highest value </a:t>
            </a:r>
            <a:endParaRPr lang="en-US" sz="2200" i="1" dirty="0"/>
          </a:p>
        </p:txBody>
      </p:sp>
      <p:sp>
        <p:nvSpPr>
          <p:cNvPr id="13" name="TextBox 12"/>
          <p:cNvSpPr txBox="1"/>
          <p:nvPr/>
        </p:nvSpPr>
        <p:spPr>
          <a:xfrm>
            <a:off x="411298" y="5455770"/>
            <a:ext cx="9358788" cy="430887"/>
          </a:xfrm>
          <a:prstGeom prst="rect">
            <a:avLst/>
          </a:prstGeom>
          <a:noFill/>
        </p:spPr>
        <p:txBody>
          <a:bodyPr wrap="square" rtlCol="0">
            <a:spAutoFit/>
          </a:bodyPr>
          <a:lstStyle/>
          <a:p>
            <a:pPr marL="342900" indent="-342900">
              <a:buFont typeface="Arial"/>
              <a:buChar char="•"/>
            </a:pPr>
            <a:r>
              <a:rPr lang="en-GB" sz="2200" dirty="0"/>
              <a:t>Update value: </a:t>
            </a:r>
            <a:endParaRPr lang="en-US" sz="2200" i="1" dirty="0"/>
          </a:p>
        </p:txBody>
      </p:sp>
      <p:sp>
        <p:nvSpPr>
          <p:cNvPr id="15" name="TextBox 14"/>
          <p:cNvSpPr txBox="1"/>
          <p:nvPr/>
        </p:nvSpPr>
        <p:spPr>
          <a:xfrm>
            <a:off x="807249" y="6002137"/>
            <a:ext cx="9358788" cy="430887"/>
          </a:xfrm>
          <a:prstGeom prst="rect">
            <a:avLst/>
          </a:prstGeom>
          <a:noFill/>
        </p:spPr>
        <p:txBody>
          <a:bodyPr wrap="square" rtlCol="0">
            <a:spAutoFit/>
          </a:bodyPr>
          <a:lstStyle/>
          <a:p>
            <a:pPr marL="342900" indent="-342900">
              <a:buFont typeface="Arial"/>
              <a:buChar char="•"/>
            </a:pPr>
            <a:r>
              <a:rPr lang="en-GB" sz="2200" dirty="0"/>
              <a:t>The rest remains the same</a:t>
            </a:r>
            <a:endParaRPr lang="en-US" sz="2200" i="1" dirty="0"/>
          </a:p>
        </p:txBody>
      </p:sp>
      <p:pic>
        <p:nvPicPr>
          <p:cNvPr id="16" name="Picture 1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4432" y="5536401"/>
            <a:ext cx="4026791" cy="332860"/>
          </a:xfrm>
          <a:prstGeom prst="rect">
            <a:avLst/>
          </a:prstGeom>
        </p:spPr>
      </p:pic>
      <p:sp>
        <p:nvSpPr>
          <p:cNvPr id="14" name="Slide Number Placeholder 13">
            <a:extLst>
              <a:ext uri="{FF2B5EF4-FFF2-40B4-BE49-F238E27FC236}">
                <a16:creationId xmlns:a16="http://schemas.microsoft.com/office/drawing/2014/main" id="{5E8CA514-BCAC-2A43-939E-3A331B7620C9}"/>
              </a:ext>
            </a:extLst>
          </p:cNvPr>
          <p:cNvSpPr>
            <a:spLocks noGrp="1"/>
          </p:cNvSpPr>
          <p:nvPr>
            <p:ph type="sldNum" sz="quarter" idx="12"/>
          </p:nvPr>
        </p:nvSpPr>
        <p:spPr/>
        <p:txBody>
          <a:bodyPr/>
          <a:lstStyle/>
          <a:p>
            <a:fld id="{F6C9DA0F-0981-4F4D-87AA-79E9E159B92B}" type="slidenum">
              <a:rPr lang="en-US" smtClean="0"/>
              <a:t>41</a:t>
            </a:fld>
            <a:endParaRPr lang="en-US"/>
          </a:p>
        </p:txBody>
      </p:sp>
    </p:spTree>
    <p:extLst>
      <p:ext uri="{BB962C8B-B14F-4D97-AF65-F5344CB8AC3E}">
        <p14:creationId xmlns:p14="http://schemas.microsoft.com/office/powerpoint/2010/main" val="48210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p:bldP spid="10" grpId="0"/>
      <p:bldP spid="12" grpId="0"/>
      <p:bldP spid="13"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2048" y="0"/>
            <a:ext cx="10271863" cy="1143000"/>
          </a:xfrm>
        </p:spPr>
        <p:txBody>
          <a:bodyPr>
            <a:normAutofit/>
          </a:bodyPr>
          <a:lstStyle/>
          <a:p>
            <a:pPr algn="l"/>
            <a:r>
              <a:rPr lang="en-US" sz="3600" dirty="0"/>
              <a:t>The FPL algorithm explained</a:t>
            </a:r>
          </a:p>
        </p:txBody>
      </p:sp>
      <p:sp>
        <p:nvSpPr>
          <p:cNvPr id="3" name="TextBox 2"/>
          <p:cNvSpPr txBox="1"/>
          <p:nvPr/>
        </p:nvSpPr>
        <p:spPr>
          <a:xfrm>
            <a:off x="192676" y="1313876"/>
            <a:ext cx="11681271" cy="430887"/>
          </a:xfrm>
          <a:prstGeom prst="rect">
            <a:avLst/>
          </a:prstGeom>
          <a:noFill/>
        </p:spPr>
        <p:txBody>
          <a:bodyPr wrap="square" rtlCol="0">
            <a:spAutoFit/>
          </a:bodyPr>
          <a:lstStyle/>
          <a:p>
            <a:r>
              <a:rPr lang="en-GB" sz="2200" dirty="0"/>
              <a:t>We follow the arm that we think has the best performance so far  </a:t>
            </a:r>
            <a:endParaRPr lang="en-US" sz="2200" dirty="0"/>
          </a:p>
        </p:txBody>
      </p:sp>
      <p:sp>
        <p:nvSpPr>
          <p:cNvPr id="5" name="TextBox 4"/>
          <p:cNvSpPr txBox="1"/>
          <p:nvPr/>
        </p:nvSpPr>
        <p:spPr>
          <a:xfrm>
            <a:off x="275492" y="2040313"/>
            <a:ext cx="11681271" cy="430887"/>
          </a:xfrm>
          <a:prstGeom prst="rect">
            <a:avLst/>
          </a:prstGeom>
          <a:noFill/>
        </p:spPr>
        <p:txBody>
          <a:bodyPr wrap="square" rtlCol="0">
            <a:spAutoFit/>
          </a:bodyPr>
          <a:lstStyle/>
          <a:p>
            <a:pPr marL="342900" indent="-342900">
              <a:buFont typeface="Arial"/>
              <a:buChar char="•"/>
            </a:pPr>
            <a:r>
              <a:rPr lang="en-GB" sz="2200" dirty="0"/>
              <a:t>We add the exponential noise to it to provide exploration</a:t>
            </a:r>
            <a:endParaRPr lang="en-US" sz="2200" dirty="0"/>
          </a:p>
        </p:txBody>
      </p:sp>
      <p:sp>
        <p:nvSpPr>
          <p:cNvPr id="6" name="TextBox 5"/>
          <p:cNvSpPr txBox="1"/>
          <p:nvPr/>
        </p:nvSpPr>
        <p:spPr>
          <a:xfrm>
            <a:off x="306120" y="2731960"/>
            <a:ext cx="11681271" cy="430887"/>
          </a:xfrm>
          <a:prstGeom prst="rect">
            <a:avLst/>
          </a:prstGeom>
          <a:noFill/>
        </p:spPr>
        <p:txBody>
          <a:bodyPr wrap="square" rtlCol="0">
            <a:spAutoFit/>
          </a:bodyPr>
          <a:lstStyle/>
          <a:p>
            <a:pPr marL="342900" indent="-342900">
              <a:buFont typeface="Arial"/>
              <a:buChar char="•"/>
            </a:pPr>
            <a:r>
              <a:rPr lang="en-GB" sz="2200" dirty="0"/>
              <a:t>Hence the name</a:t>
            </a:r>
            <a:endParaRPr lang="en-US" sz="2200" dirty="0"/>
          </a:p>
        </p:txBody>
      </p:sp>
      <p:sp>
        <p:nvSpPr>
          <p:cNvPr id="7" name="TextBox 6"/>
          <p:cNvSpPr txBox="1"/>
          <p:nvPr/>
        </p:nvSpPr>
        <p:spPr>
          <a:xfrm>
            <a:off x="240700" y="3571078"/>
            <a:ext cx="11681271" cy="430887"/>
          </a:xfrm>
          <a:prstGeom prst="rect">
            <a:avLst/>
          </a:prstGeom>
          <a:noFill/>
        </p:spPr>
        <p:txBody>
          <a:bodyPr wrap="square" rtlCol="0">
            <a:spAutoFit/>
          </a:bodyPr>
          <a:lstStyle/>
          <a:p>
            <a:r>
              <a:rPr lang="en-GB" sz="2200" dirty="0"/>
              <a:t>Intuition behind this: again, we want to learn the best arm in hindsight</a:t>
            </a:r>
            <a:endParaRPr lang="en-US" sz="2200" dirty="0"/>
          </a:p>
        </p:txBody>
      </p:sp>
      <p:sp>
        <p:nvSpPr>
          <p:cNvPr id="8" name="TextBox 7"/>
          <p:cNvSpPr txBox="1"/>
          <p:nvPr/>
        </p:nvSpPr>
        <p:spPr>
          <a:xfrm>
            <a:off x="236536" y="4314910"/>
            <a:ext cx="11681271" cy="430887"/>
          </a:xfrm>
          <a:prstGeom prst="rect">
            <a:avLst/>
          </a:prstGeom>
          <a:noFill/>
        </p:spPr>
        <p:txBody>
          <a:bodyPr wrap="square" rtlCol="0">
            <a:spAutoFit/>
          </a:bodyPr>
          <a:lstStyle/>
          <a:p>
            <a:r>
              <a:rPr lang="en-GB" sz="2200" dirty="0"/>
              <a:t>Properties:</a:t>
            </a:r>
            <a:endParaRPr lang="en-US" sz="2200" dirty="0"/>
          </a:p>
        </p:txBody>
      </p:sp>
      <p:sp>
        <p:nvSpPr>
          <p:cNvPr id="9" name="TextBox 8"/>
          <p:cNvSpPr txBox="1"/>
          <p:nvPr/>
        </p:nvSpPr>
        <p:spPr>
          <a:xfrm>
            <a:off x="288724" y="4927892"/>
            <a:ext cx="11681271" cy="430887"/>
          </a:xfrm>
          <a:prstGeom prst="rect">
            <a:avLst/>
          </a:prstGeom>
          <a:noFill/>
        </p:spPr>
        <p:txBody>
          <a:bodyPr wrap="square" rtlCol="0">
            <a:spAutoFit/>
          </a:bodyPr>
          <a:lstStyle/>
          <a:p>
            <a:pPr marL="342900" indent="-342900">
              <a:buFont typeface="Arial"/>
              <a:buChar char="•"/>
            </a:pPr>
            <a:r>
              <a:rPr lang="en-GB" sz="2200" dirty="0"/>
              <a:t>Much simpler than Exp3, but has worse performance guarantees</a:t>
            </a:r>
            <a:endParaRPr lang="en-US" sz="2200" dirty="0"/>
          </a:p>
        </p:txBody>
      </p:sp>
      <p:sp>
        <p:nvSpPr>
          <p:cNvPr id="10" name="TextBox 9"/>
          <p:cNvSpPr txBox="1"/>
          <p:nvPr/>
        </p:nvSpPr>
        <p:spPr>
          <a:xfrm>
            <a:off x="319352" y="5603239"/>
            <a:ext cx="11681271" cy="430887"/>
          </a:xfrm>
          <a:prstGeom prst="rect">
            <a:avLst/>
          </a:prstGeom>
          <a:noFill/>
        </p:spPr>
        <p:txBody>
          <a:bodyPr wrap="square" rtlCol="0">
            <a:spAutoFit/>
          </a:bodyPr>
          <a:lstStyle/>
          <a:p>
            <a:pPr marL="342900" indent="-342900">
              <a:buFont typeface="Arial"/>
              <a:buChar char="•"/>
            </a:pPr>
            <a:r>
              <a:rPr lang="en-GB" sz="2200" dirty="0"/>
              <a:t>But improved versions have efficient regret bounds too!</a:t>
            </a:r>
            <a:endParaRPr lang="en-US" sz="2200" dirty="0"/>
          </a:p>
        </p:txBody>
      </p:sp>
      <p:sp>
        <p:nvSpPr>
          <p:cNvPr id="2" name="Slide Number Placeholder 1">
            <a:extLst>
              <a:ext uri="{FF2B5EF4-FFF2-40B4-BE49-F238E27FC236}">
                <a16:creationId xmlns:a16="http://schemas.microsoft.com/office/drawing/2014/main" id="{C3D9E1E4-934A-C246-B0B5-A273C83B7FAE}"/>
              </a:ext>
            </a:extLst>
          </p:cNvPr>
          <p:cNvSpPr>
            <a:spLocks noGrp="1"/>
          </p:cNvSpPr>
          <p:nvPr>
            <p:ph type="sldNum" sz="quarter" idx="12"/>
          </p:nvPr>
        </p:nvSpPr>
        <p:spPr/>
        <p:txBody>
          <a:bodyPr/>
          <a:lstStyle/>
          <a:p>
            <a:fld id="{F6C9DA0F-0981-4F4D-87AA-79E9E159B92B}" type="slidenum">
              <a:rPr lang="en-US" smtClean="0"/>
              <a:t>42</a:t>
            </a:fld>
            <a:endParaRPr lang="en-US"/>
          </a:p>
        </p:txBody>
      </p:sp>
    </p:spTree>
    <p:extLst>
      <p:ext uri="{BB962C8B-B14F-4D97-AF65-F5344CB8AC3E}">
        <p14:creationId xmlns:p14="http://schemas.microsoft.com/office/powerpoint/2010/main" val="26239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5139" y="-23307"/>
            <a:ext cx="8229600" cy="1143000"/>
          </a:xfrm>
        </p:spPr>
        <p:txBody>
          <a:bodyPr>
            <a:normAutofit/>
          </a:bodyPr>
          <a:lstStyle/>
          <a:p>
            <a:pPr algn="l"/>
            <a:r>
              <a:rPr lang="en-US" sz="3600" dirty="0"/>
              <a:t>Exp3 vs. FPL</a:t>
            </a:r>
          </a:p>
        </p:txBody>
      </p:sp>
      <p:sp>
        <p:nvSpPr>
          <p:cNvPr id="3" name="TextBox 2"/>
          <p:cNvSpPr txBox="1"/>
          <p:nvPr/>
        </p:nvSpPr>
        <p:spPr>
          <a:xfrm>
            <a:off x="2425420" y="1157469"/>
            <a:ext cx="1025893" cy="430887"/>
          </a:xfrm>
          <a:prstGeom prst="rect">
            <a:avLst/>
          </a:prstGeom>
          <a:noFill/>
        </p:spPr>
        <p:txBody>
          <a:bodyPr wrap="square" rtlCol="0">
            <a:spAutoFit/>
          </a:bodyPr>
          <a:lstStyle/>
          <a:p>
            <a:r>
              <a:rPr lang="en-GB" sz="2200" dirty="0"/>
              <a:t>Exp3</a:t>
            </a:r>
            <a:endParaRPr lang="en-US" sz="2200" dirty="0"/>
          </a:p>
        </p:txBody>
      </p:sp>
      <p:sp>
        <p:nvSpPr>
          <p:cNvPr id="5" name="TextBox 4"/>
          <p:cNvSpPr txBox="1"/>
          <p:nvPr/>
        </p:nvSpPr>
        <p:spPr>
          <a:xfrm>
            <a:off x="7782536" y="1157470"/>
            <a:ext cx="1025893" cy="430887"/>
          </a:xfrm>
          <a:prstGeom prst="rect">
            <a:avLst/>
          </a:prstGeom>
          <a:noFill/>
        </p:spPr>
        <p:txBody>
          <a:bodyPr wrap="square" rtlCol="0">
            <a:spAutoFit/>
          </a:bodyPr>
          <a:lstStyle/>
          <a:p>
            <a:r>
              <a:rPr lang="en-GB" sz="2200" dirty="0"/>
              <a:t>FPL</a:t>
            </a:r>
            <a:endParaRPr lang="en-US" sz="2200" dirty="0"/>
          </a:p>
        </p:txBody>
      </p:sp>
      <p:cxnSp>
        <p:nvCxnSpPr>
          <p:cNvPr id="6" name="Straight Connector 5"/>
          <p:cNvCxnSpPr/>
          <p:nvPr/>
        </p:nvCxnSpPr>
        <p:spPr>
          <a:xfrm flipH="1">
            <a:off x="5994872" y="1007989"/>
            <a:ext cx="52189" cy="518465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81878" y="1866511"/>
            <a:ext cx="4778095" cy="769441"/>
          </a:xfrm>
          <a:prstGeom prst="rect">
            <a:avLst/>
          </a:prstGeom>
          <a:noFill/>
        </p:spPr>
        <p:txBody>
          <a:bodyPr wrap="square" rtlCol="0">
            <a:spAutoFit/>
          </a:bodyPr>
          <a:lstStyle/>
          <a:p>
            <a:pPr marL="342900" indent="-342900">
              <a:buFont typeface="Arial"/>
              <a:buChar char="•"/>
            </a:pPr>
            <a:r>
              <a:rPr lang="en-GB" sz="2200" dirty="0"/>
              <a:t>Maintains weights for each arm to calculate pulling probability</a:t>
            </a:r>
            <a:endParaRPr lang="en-US" sz="2200" dirty="0"/>
          </a:p>
        </p:txBody>
      </p:sp>
      <p:sp>
        <p:nvSpPr>
          <p:cNvPr id="8" name="TextBox 7"/>
          <p:cNvSpPr txBox="1"/>
          <p:nvPr/>
        </p:nvSpPr>
        <p:spPr>
          <a:xfrm>
            <a:off x="6525825" y="1866512"/>
            <a:ext cx="5202365" cy="769441"/>
          </a:xfrm>
          <a:prstGeom prst="rect">
            <a:avLst/>
          </a:prstGeom>
          <a:noFill/>
        </p:spPr>
        <p:txBody>
          <a:bodyPr wrap="square" rtlCol="0">
            <a:spAutoFit/>
          </a:bodyPr>
          <a:lstStyle/>
          <a:p>
            <a:pPr marL="342900" indent="-342900">
              <a:buFont typeface="Arial"/>
              <a:buChar char="•"/>
            </a:pPr>
            <a:r>
              <a:rPr lang="en-GB" sz="2200" dirty="0"/>
              <a:t>Doesn’t need to know the pulling probability per arm</a:t>
            </a:r>
            <a:endParaRPr lang="en-US" sz="2200" dirty="0"/>
          </a:p>
        </p:txBody>
      </p:sp>
      <p:sp>
        <p:nvSpPr>
          <p:cNvPr id="9" name="TextBox 8"/>
          <p:cNvSpPr txBox="1"/>
          <p:nvPr/>
        </p:nvSpPr>
        <p:spPr>
          <a:xfrm>
            <a:off x="777714" y="3180178"/>
            <a:ext cx="4778095" cy="430887"/>
          </a:xfrm>
          <a:prstGeom prst="rect">
            <a:avLst/>
          </a:prstGeom>
          <a:noFill/>
        </p:spPr>
        <p:txBody>
          <a:bodyPr wrap="square" rtlCol="0">
            <a:spAutoFit/>
          </a:bodyPr>
          <a:lstStyle/>
          <a:p>
            <a:pPr marL="342900" indent="-342900">
              <a:buFont typeface="Arial"/>
              <a:buChar char="•"/>
            </a:pPr>
            <a:r>
              <a:rPr lang="en-GB" sz="2200" dirty="0"/>
              <a:t>Has efficient theoretical guarantees</a:t>
            </a:r>
            <a:endParaRPr lang="en-US" sz="2200" dirty="0"/>
          </a:p>
        </p:txBody>
      </p:sp>
      <p:sp>
        <p:nvSpPr>
          <p:cNvPr id="10" name="TextBox 9"/>
          <p:cNvSpPr txBox="1"/>
          <p:nvPr/>
        </p:nvSpPr>
        <p:spPr>
          <a:xfrm>
            <a:off x="6539061" y="3093202"/>
            <a:ext cx="5202365" cy="769441"/>
          </a:xfrm>
          <a:prstGeom prst="rect">
            <a:avLst/>
          </a:prstGeom>
          <a:noFill/>
        </p:spPr>
        <p:txBody>
          <a:bodyPr wrap="square" rtlCol="0">
            <a:spAutoFit/>
          </a:bodyPr>
          <a:lstStyle/>
          <a:p>
            <a:pPr marL="342900" indent="-342900">
              <a:buFont typeface="Arial"/>
              <a:buChar char="•"/>
            </a:pPr>
            <a:r>
              <a:rPr lang="en-GB" sz="2200" dirty="0"/>
              <a:t>The standard FPL does not have good theoretical guarantees</a:t>
            </a:r>
            <a:endParaRPr lang="en-US" sz="2200" dirty="0"/>
          </a:p>
        </p:txBody>
      </p:sp>
      <p:sp>
        <p:nvSpPr>
          <p:cNvPr id="11" name="TextBox 10"/>
          <p:cNvSpPr txBox="1"/>
          <p:nvPr/>
        </p:nvSpPr>
        <p:spPr>
          <a:xfrm>
            <a:off x="808342" y="4263505"/>
            <a:ext cx="4778095" cy="769441"/>
          </a:xfrm>
          <a:prstGeom prst="rect">
            <a:avLst/>
          </a:prstGeom>
          <a:noFill/>
        </p:spPr>
        <p:txBody>
          <a:bodyPr wrap="square" rtlCol="0">
            <a:spAutoFit/>
          </a:bodyPr>
          <a:lstStyle/>
          <a:p>
            <a:pPr marL="342900" indent="-342900">
              <a:buFont typeface="Arial"/>
              <a:buChar char="•"/>
            </a:pPr>
            <a:r>
              <a:rPr lang="en-GB" sz="2200" dirty="0"/>
              <a:t>Might be computationally expensive (calculating the exponential terms)</a:t>
            </a:r>
            <a:endParaRPr lang="en-US" sz="2200" dirty="0"/>
          </a:p>
        </p:txBody>
      </p:sp>
      <p:sp>
        <p:nvSpPr>
          <p:cNvPr id="12" name="TextBox 11"/>
          <p:cNvSpPr txBox="1"/>
          <p:nvPr/>
        </p:nvSpPr>
        <p:spPr>
          <a:xfrm>
            <a:off x="6525825" y="4346326"/>
            <a:ext cx="5202365" cy="430887"/>
          </a:xfrm>
          <a:prstGeom prst="rect">
            <a:avLst/>
          </a:prstGeom>
          <a:noFill/>
        </p:spPr>
        <p:txBody>
          <a:bodyPr wrap="square" rtlCol="0">
            <a:spAutoFit/>
          </a:bodyPr>
          <a:lstStyle/>
          <a:p>
            <a:pPr marL="342900" indent="-342900">
              <a:buFont typeface="Arial"/>
              <a:buChar char="•"/>
            </a:pPr>
            <a:r>
              <a:rPr lang="en-GB" sz="2200" dirty="0"/>
              <a:t>Computationally quite efficient</a:t>
            </a:r>
            <a:endParaRPr lang="en-US" sz="2200" dirty="0"/>
          </a:p>
        </p:txBody>
      </p:sp>
      <p:sp>
        <p:nvSpPr>
          <p:cNvPr id="2" name="Slide Number Placeholder 1">
            <a:extLst>
              <a:ext uri="{FF2B5EF4-FFF2-40B4-BE49-F238E27FC236}">
                <a16:creationId xmlns:a16="http://schemas.microsoft.com/office/drawing/2014/main" id="{6524E0B9-2EBE-1C4D-9CEA-DE7ED6CD83A5}"/>
              </a:ext>
            </a:extLst>
          </p:cNvPr>
          <p:cNvSpPr>
            <a:spLocks noGrp="1"/>
          </p:cNvSpPr>
          <p:nvPr>
            <p:ph type="sldNum" sz="quarter" idx="12"/>
          </p:nvPr>
        </p:nvSpPr>
        <p:spPr/>
        <p:txBody>
          <a:bodyPr/>
          <a:lstStyle/>
          <a:p>
            <a:fld id="{F6C9DA0F-0981-4F4D-87AA-79E9E159B92B}" type="slidenum">
              <a:rPr lang="en-US" smtClean="0"/>
              <a:t>43</a:t>
            </a:fld>
            <a:endParaRPr lang="en-US"/>
          </a:p>
        </p:txBody>
      </p:sp>
    </p:spTree>
    <p:extLst>
      <p:ext uri="{BB962C8B-B14F-4D97-AF65-F5344CB8AC3E}">
        <p14:creationId xmlns:p14="http://schemas.microsoft.com/office/powerpoint/2010/main" val="108905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0203" y="630315"/>
            <a:ext cx="9144000" cy="2387600"/>
          </a:xfrm>
        </p:spPr>
        <p:txBody>
          <a:bodyPr>
            <a:normAutofit fontScale="90000"/>
          </a:bodyPr>
          <a:lstStyle/>
          <a:p>
            <a:br>
              <a:rPr lang="en-US" dirty="0"/>
            </a:br>
            <a:br>
              <a:rPr lang="en-US" dirty="0"/>
            </a:br>
            <a:r>
              <a:rPr lang="en-US" dirty="0"/>
              <a:t>Monte-Carlo Tree Search + UTC</a:t>
            </a:r>
          </a:p>
        </p:txBody>
      </p:sp>
    </p:spTree>
    <p:extLst>
      <p:ext uri="{BB962C8B-B14F-4D97-AF65-F5344CB8AC3E}">
        <p14:creationId xmlns:p14="http://schemas.microsoft.com/office/powerpoint/2010/main" val="1298482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976" y="86345"/>
            <a:ext cx="11857812" cy="627334"/>
          </a:xfrm>
        </p:spPr>
        <p:txBody>
          <a:bodyPr>
            <a:normAutofit/>
          </a:bodyPr>
          <a:lstStyle/>
          <a:p>
            <a:r>
              <a:rPr lang="en-GB" sz="3000" dirty="0"/>
              <a:t>Simulation based search in RL</a:t>
            </a:r>
            <a:endParaRPr lang="en-US" sz="3000" dirty="0"/>
          </a:p>
        </p:txBody>
      </p:sp>
      <p:sp>
        <p:nvSpPr>
          <p:cNvPr id="5" name="Title 1"/>
          <p:cNvSpPr txBox="1">
            <a:spLocks/>
          </p:cNvSpPr>
          <p:nvPr/>
        </p:nvSpPr>
        <p:spPr bwMode="auto">
          <a:xfrm>
            <a:off x="157976" y="1033153"/>
            <a:ext cx="11558046" cy="51895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5800">
                <a:solidFill>
                  <a:schemeClr val="tx1"/>
                </a:solidFill>
                <a:latin typeface="Arial" charset="0"/>
                <a:ea typeface="ＭＳ Ｐゴシック" charset="0"/>
                <a:cs typeface="ＭＳ Ｐゴシック" charset="0"/>
              </a:defRPr>
            </a:lvl1pPr>
            <a:lvl2pPr marL="742950" indent="-285750" eaLnBrk="0" hangingPunct="0">
              <a:defRPr sz="5800">
                <a:solidFill>
                  <a:schemeClr val="tx1"/>
                </a:solidFill>
                <a:latin typeface="Arial" charset="0"/>
                <a:ea typeface="ＭＳ Ｐゴシック" charset="0"/>
              </a:defRPr>
            </a:lvl2pPr>
            <a:lvl3pPr marL="1143000" indent="-228600" eaLnBrk="0" hangingPunct="0">
              <a:defRPr sz="5800">
                <a:solidFill>
                  <a:schemeClr val="tx1"/>
                </a:solidFill>
                <a:latin typeface="Arial" charset="0"/>
                <a:ea typeface="ＭＳ Ｐゴシック" charset="0"/>
              </a:defRPr>
            </a:lvl3pPr>
            <a:lvl4pPr marL="1600200" indent="-228600" eaLnBrk="0" hangingPunct="0">
              <a:defRPr sz="5800">
                <a:solidFill>
                  <a:schemeClr val="tx1"/>
                </a:solidFill>
                <a:latin typeface="Arial" charset="0"/>
                <a:ea typeface="ＭＳ Ｐゴシック" charset="0"/>
              </a:defRPr>
            </a:lvl4pPr>
            <a:lvl5pPr marL="2057400" indent="-228600" eaLnBrk="0" hangingPunct="0">
              <a:defRPr sz="5800">
                <a:solidFill>
                  <a:schemeClr val="tx1"/>
                </a:solidFill>
                <a:latin typeface="Arial" charset="0"/>
                <a:ea typeface="ＭＳ Ｐゴシック" charset="0"/>
              </a:defRPr>
            </a:lvl5pPr>
            <a:lvl6pPr marL="2514600" indent="-228600" eaLnBrk="0" fontAlgn="base" hangingPunct="0">
              <a:spcBef>
                <a:spcPct val="0"/>
              </a:spcBef>
              <a:spcAft>
                <a:spcPct val="0"/>
              </a:spcAft>
              <a:defRPr sz="5800">
                <a:solidFill>
                  <a:schemeClr val="tx1"/>
                </a:solidFill>
                <a:latin typeface="Arial" charset="0"/>
                <a:ea typeface="ＭＳ Ｐゴシック" charset="0"/>
              </a:defRPr>
            </a:lvl6pPr>
            <a:lvl7pPr marL="2971800" indent="-228600" eaLnBrk="0" fontAlgn="base" hangingPunct="0">
              <a:spcBef>
                <a:spcPct val="0"/>
              </a:spcBef>
              <a:spcAft>
                <a:spcPct val="0"/>
              </a:spcAft>
              <a:defRPr sz="5800">
                <a:solidFill>
                  <a:schemeClr val="tx1"/>
                </a:solidFill>
                <a:latin typeface="Arial" charset="0"/>
                <a:ea typeface="ＭＳ Ｐゴシック" charset="0"/>
              </a:defRPr>
            </a:lvl7pPr>
            <a:lvl8pPr marL="3429000" indent="-228600" eaLnBrk="0" fontAlgn="base" hangingPunct="0">
              <a:spcBef>
                <a:spcPct val="0"/>
              </a:spcBef>
              <a:spcAft>
                <a:spcPct val="0"/>
              </a:spcAft>
              <a:defRPr sz="5800">
                <a:solidFill>
                  <a:schemeClr val="tx1"/>
                </a:solidFill>
                <a:latin typeface="Arial" charset="0"/>
                <a:ea typeface="ＭＳ Ｐゴシック" charset="0"/>
              </a:defRPr>
            </a:lvl8pPr>
            <a:lvl9pPr marL="3886200" indent="-228600" eaLnBrk="0" fontAlgn="base" hangingPunct="0">
              <a:spcBef>
                <a:spcPct val="0"/>
              </a:spcBef>
              <a:spcAft>
                <a:spcPct val="0"/>
              </a:spcAft>
              <a:defRPr sz="5800">
                <a:solidFill>
                  <a:schemeClr val="tx1"/>
                </a:solidFill>
                <a:latin typeface="Arial" charset="0"/>
                <a:ea typeface="ＭＳ Ｐゴシック" charset="0"/>
              </a:defRPr>
            </a:lvl9pPr>
          </a:lstStyle>
          <a:p>
            <a:pPr marL="342900" indent="-342900" eaLnBrk="1" hangingPunct="1">
              <a:buFont typeface="Arial" charset="0"/>
              <a:buChar char="•"/>
            </a:pPr>
            <a:r>
              <a:rPr lang="en-GB" sz="2200" dirty="0">
                <a:solidFill>
                  <a:srgbClr val="000000"/>
                </a:solidFill>
                <a:latin typeface="Calibri"/>
                <a:cs typeface="Calibri"/>
              </a:rPr>
              <a:t>World simulator: we can simulate the underlying MDP</a:t>
            </a:r>
          </a:p>
          <a:p>
            <a:pPr marL="342900" indent="-342900" eaLnBrk="1" hangingPunct="1">
              <a:buFont typeface="Arial" charset="0"/>
              <a:buChar char="•"/>
            </a:pPr>
            <a:endParaRPr lang="en-GB" sz="2200" dirty="0">
              <a:solidFill>
                <a:srgbClr val="000000"/>
              </a:solidFill>
              <a:latin typeface="Calibri"/>
              <a:cs typeface="Calibri"/>
            </a:endParaRPr>
          </a:p>
          <a:p>
            <a:pPr marL="342900" indent="-342900" eaLnBrk="1" hangingPunct="1">
              <a:buFont typeface="Arial" charset="0"/>
              <a:buChar char="•"/>
            </a:pPr>
            <a:r>
              <a:rPr lang="en-GB" sz="2200" dirty="0">
                <a:solidFill>
                  <a:srgbClr val="000000"/>
                </a:solidFill>
                <a:latin typeface="Calibri"/>
                <a:cs typeface="Calibri"/>
              </a:rPr>
              <a:t>That is, we can simulate episodes of experience from now with the model starting from any current state </a:t>
            </a:r>
            <a:r>
              <a:rPr lang="en-GB" sz="2200" i="1" dirty="0">
                <a:solidFill>
                  <a:srgbClr val="000000"/>
                </a:solidFill>
                <a:latin typeface="Calibri"/>
                <a:cs typeface="Calibri"/>
              </a:rPr>
              <a:t>s</a:t>
            </a:r>
          </a:p>
          <a:p>
            <a:pPr marL="342900" indent="-342900" eaLnBrk="1" hangingPunct="1">
              <a:buFont typeface="Arial" charset="0"/>
              <a:buChar char="•"/>
            </a:pPr>
            <a:endParaRPr lang="en-GB" sz="2200" dirty="0">
              <a:solidFill>
                <a:srgbClr val="000000"/>
              </a:solidFill>
              <a:latin typeface="Calibri"/>
              <a:cs typeface="Calibri"/>
            </a:endParaRPr>
          </a:p>
          <a:p>
            <a:pPr marL="342900" indent="-342900" eaLnBrk="1" hangingPunct="1">
              <a:buFont typeface="Arial" charset="0"/>
              <a:buChar char="•"/>
            </a:pPr>
            <a:r>
              <a:rPr lang="en-GB" sz="2200" dirty="0">
                <a:solidFill>
                  <a:srgbClr val="000000"/>
                </a:solidFill>
                <a:latin typeface="Calibri"/>
                <a:cs typeface="Calibri"/>
              </a:rPr>
              <a:t>We can apply model-free RL to simulated episodes</a:t>
            </a:r>
          </a:p>
          <a:p>
            <a:pPr eaLnBrk="1" hangingPunct="1"/>
            <a:r>
              <a:rPr lang="en-GB" sz="2200" dirty="0">
                <a:solidFill>
                  <a:srgbClr val="000000"/>
                </a:solidFill>
                <a:latin typeface="Calibri"/>
                <a:cs typeface="Calibri"/>
              </a:rPr>
              <a:t> </a:t>
            </a:r>
          </a:p>
          <a:p>
            <a:pPr marL="1085850" lvl="1" indent="-342900" eaLnBrk="1" hangingPunct="1">
              <a:buFont typeface="Arial" charset="0"/>
              <a:buChar char="•"/>
            </a:pPr>
            <a:r>
              <a:rPr lang="en-GB" sz="2200" dirty="0">
                <a:solidFill>
                  <a:srgbClr val="000000"/>
                </a:solidFill>
                <a:latin typeface="Calibri"/>
                <a:cs typeface="Calibri"/>
              </a:rPr>
              <a:t>Monte-Carlo learning -&gt; Monte-Carlo search</a:t>
            </a:r>
          </a:p>
          <a:p>
            <a:pPr marL="1085850" lvl="1" indent="-342900" eaLnBrk="1" hangingPunct="1">
              <a:buFont typeface="Arial" charset="0"/>
              <a:buChar char="•"/>
            </a:pPr>
            <a:endParaRPr lang="en-GB" sz="2200" dirty="0">
              <a:solidFill>
                <a:srgbClr val="000000"/>
              </a:solidFill>
              <a:latin typeface="Calibri"/>
              <a:cs typeface="Calibri"/>
            </a:endParaRPr>
          </a:p>
          <a:p>
            <a:pPr marL="1085850" lvl="1" indent="-342900" eaLnBrk="1" hangingPunct="1">
              <a:buFont typeface="Arial" charset="0"/>
              <a:buChar char="•"/>
            </a:pPr>
            <a:r>
              <a:rPr lang="en-GB" sz="2200" dirty="0">
                <a:solidFill>
                  <a:srgbClr val="000000"/>
                </a:solidFill>
                <a:latin typeface="Calibri"/>
                <a:cs typeface="Calibri"/>
              </a:rPr>
              <a:t>SARSA -&gt; TD search</a:t>
            </a:r>
          </a:p>
          <a:p>
            <a:pPr marL="342900" indent="-342900" eaLnBrk="1" hangingPunct="1">
              <a:buFont typeface="Arial" charset="0"/>
              <a:buChar char="•"/>
            </a:pPr>
            <a:endParaRPr lang="en-GB" sz="2200" dirty="0">
              <a:solidFill>
                <a:srgbClr val="000000"/>
              </a:solidFill>
              <a:latin typeface="Calibri"/>
              <a:cs typeface="Calibri"/>
            </a:endParaRPr>
          </a:p>
          <a:p>
            <a:pPr eaLnBrk="1" hangingPunct="1"/>
            <a:endParaRPr lang="en-GB" sz="2200" dirty="0">
              <a:solidFill>
                <a:srgbClr val="000000"/>
              </a:solidFill>
              <a:latin typeface="Calibri"/>
              <a:cs typeface="Calibri"/>
            </a:endParaRPr>
          </a:p>
        </p:txBody>
      </p:sp>
      <p:sp>
        <p:nvSpPr>
          <p:cNvPr id="6" name="Slide Number Placeholder 5"/>
          <p:cNvSpPr>
            <a:spLocks noGrp="1"/>
          </p:cNvSpPr>
          <p:nvPr>
            <p:ph type="sldNum" sz="quarter" idx="12"/>
          </p:nvPr>
        </p:nvSpPr>
        <p:spPr/>
        <p:txBody>
          <a:bodyPr/>
          <a:lstStyle/>
          <a:p>
            <a:fld id="{50FCC31D-3FD1-E74C-AE25-D8CB547CB394}" type="slidenum">
              <a:rPr lang="en-US" smtClean="0"/>
              <a:t>45</a:t>
            </a:fld>
            <a:endParaRPr lang="en-US"/>
          </a:p>
        </p:txBody>
      </p:sp>
    </p:spTree>
    <p:extLst>
      <p:ext uri="{BB962C8B-B14F-4D97-AF65-F5344CB8AC3E}">
        <p14:creationId xmlns:p14="http://schemas.microsoft.com/office/powerpoint/2010/main" val="300414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976" y="86345"/>
            <a:ext cx="11857812" cy="627334"/>
          </a:xfrm>
        </p:spPr>
        <p:txBody>
          <a:bodyPr>
            <a:normAutofit/>
          </a:bodyPr>
          <a:lstStyle/>
          <a:p>
            <a:r>
              <a:rPr lang="en-GB" sz="3000" dirty="0"/>
              <a:t>Monte-Carlo search</a:t>
            </a:r>
            <a:endParaRPr lang="en-US" sz="3000" dirty="0"/>
          </a:p>
        </p:txBody>
      </p:sp>
      <p:sp>
        <p:nvSpPr>
          <p:cNvPr id="5" name="Title 1"/>
          <p:cNvSpPr txBox="1">
            <a:spLocks/>
          </p:cNvSpPr>
          <p:nvPr/>
        </p:nvSpPr>
        <p:spPr bwMode="auto">
          <a:xfrm>
            <a:off x="157976" y="1045028"/>
            <a:ext cx="11558046" cy="55220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5800">
                <a:solidFill>
                  <a:schemeClr val="tx1"/>
                </a:solidFill>
                <a:latin typeface="Arial" charset="0"/>
                <a:ea typeface="ＭＳ Ｐゴシック" charset="0"/>
                <a:cs typeface="ＭＳ Ｐゴシック" charset="0"/>
              </a:defRPr>
            </a:lvl1pPr>
            <a:lvl2pPr marL="742950" indent="-285750" eaLnBrk="0" hangingPunct="0">
              <a:defRPr sz="5800">
                <a:solidFill>
                  <a:schemeClr val="tx1"/>
                </a:solidFill>
                <a:latin typeface="Arial" charset="0"/>
                <a:ea typeface="ＭＳ Ｐゴシック" charset="0"/>
              </a:defRPr>
            </a:lvl2pPr>
            <a:lvl3pPr marL="1143000" indent="-228600" eaLnBrk="0" hangingPunct="0">
              <a:defRPr sz="5800">
                <a:solidFill>
                  <a:schemeClr val="tx1"/>
                </a:solidFill>
                <a:latin typeface="Arial" charset="0"/>
                <a:ea typeface="ＭＳ Ｐゴシック" charset="0"/>
              </a:defRPr>
            </a:lvl3pPr>
            <a:lvl4pPr marL="1600200" indent="-228600" eaLnBrk="0" hangingPunct="0">
              <a:defRPr sz="5800">
                <a:solidFill>
                  <a:schemeClr val="tx1"/>
                </a:solidFill>
                <a:latin typeface="Arial" charset="0"/>
                <a:ea typeface="ＭＳ Ｐゴシック" charset="0"/>
              </a:defRPr>
            </a:lvl4pPr>
            <a:lvl5pPr marL="2057400" indent="-228600" eaLnBrk="0" hangingPunct="0">
              <a:defRPr sz="5800">
                <a:solidFill>
                  <a:schemeClr val="tx1"/>
                </a:solidFill>
                <a:latin typeface="Arial" charset="0"/>
                <a:ea typeface="ＭＳ Ｐゴシック" charset="0"/>
              </a:defRPr>
            </a:lvl5pPr>
            <a:lvl6pPr marL="2514600" indent="-228600" eaLnBrk="0" fontAlgn="base" hangingPunct="0">
              <a:spcBef>
                <a:spcPct val="0"/>
              </a:spcBef>
              <a:spcAft>
                <a:spcPct val="0"/>
              </a:spcAft>
              <a:defRPr sz="5800">
                <a:solidFill>
                  <a:schemeClr val="tx1"/>
                </a:solidFill>
                <a:latin typeface="Arial" charset="0"/>
                <a:ea typeface="ＭＳ Ｐゴシック" charset="0"/>
              </a:defRPr>
            </a:lvl6pPr>
            <a:lvl7pPr marL="2971800" indent="-228600" eaLnBrk="0" fontAlgn="base" hangingPunct="0">
              <a:spcBef>
                <a:spcPct val="0"/>
              </a:spcBef>
              <a:spcAft>
                <a:spcPct val="0"/>
              </a:spcAft>
              <a:defRPr sz="5800">
                <a:solidFill>
                  <a:schemeClr val="tx1"/>
                </a:solidFill>
                <a:latin typeface="Arial" charset="0"/>
                <a:ea typeface="ＭＳ Ｐゴシック" charset="0"/>
              </a:defRPr>
            </a:lvl7pPr>
            <a:lvl8pPr marL="3429000" indent="-228600" eaLnBrk="0" fontAlgn="base" hangingPunct="0">
              <a:spcBef>
                <a:spcPct val="0"/>
              </a:spcBef>
              <a:spcAft>
                <a:spcPct val="0"/>
              </a:spcAft>
              <a:defRPr sz="5800">
                <a:solidFill>
                  <a:schemeClr val="tx1"/>
                </a:solidFill>
                <a:latin typeface="Arial" charset="0"/>
                <a:ea typeface="ＭＳ Ｐゴシック" charset="0"/>
              </a:defRPr>
            </a:lvl8pPr>
            <a:lvl9pPr marL="3886200" indent="-228600" eaLnBrk="0" fontAlgn="base" hangingPunct="0">
              <a:spcBef>
                <a:spcPct val="0"/>
              </a:spcBef>
              <a:spcAft>
                <a:spcPct val="0"/>
              </a:spcAft>
              <a:defRPr sz="5800">
                <a:solidFill>
                  <a:schemeClr val="tx1"/>
                </a:solidFill>
                <a:latin typeface="Arial" charset="0"/>
                <a:ea typeface="ＭＳ Ｐゴシック" charset="0"/>
              </a:defRPr>
            </a:lvl9pPr>
          </a:lstStyle>
          <a:p>
            <a:pPr marL="342900" indent="-342900" eaLnBrk="1" hangingPunct="1">
              <a:buFont typeface="Arial" charset="0"/>
              <a:buChar char="•"/>
            </a:pPr>
            <a:r>
              <a:rPr lang="en-GB" sz="2200" dirty="0">
                <a:solidFill>
                  <a:srgbClr val="000000"/>
                </a:solidFill>
                <a:latin typeface="Calibri"/>
                <a:cs typeface="Calibri"/>
              </a:rPr>
              <a:t>World simulator: we can simulate the underlying MDP</a:t>
            </a:r>
          </a:p>
          <a:p>
            <a:pPr marL="342900" indent="-342900" eaLnBrk="1" hangingPunct="1">
              <a:buFont typeface="Arial" charset="0"/>
              <a:buChar char="•"/>
            </a:pPr>
            <a:endParaRPr lang="en-GB" sz="2200" dirty="0">
              <a:solidFill>
                <a:srgbClr val="000000"/>
              </a:solidFill>
              <a:latin typeface="Calibri"/>
              <a:cs typeface="Calibri"/>
            </a:endParaRPr>
          </a:p>
          <a:p>
            <a:pPr marL="342900" indent="-342900" eaLnBrk="1" hangingPunct="1">
              <a:buFont typeface="Arial" charset="0"/>
              <a:buChar char="•"/>
            </a:pPr>
            <a:r>
              <a:rPr lang="en-GB" sz="2200" dirty="0">
                <a:solidFill>
                  <a:srgbClr val="000000"/>
                </a:solidFill>
                <a:latin typeface="Calibri"/>
                <a:cs typeface="Calibri"/>
              </a:rPr>
              <a:t>That is, we can simulate episodes of experience from now with the model starting from any current state </a:t>
            </a:r>
            <a:endParaRPr lang="en-GB" sz="2200" i="1" dirty="0">
              <a:solidFill>
                <a:srgbClr val="000000"/>
              </a:solidFill>
              <a:latin typeface="Calibri"/>
              <a:cs typeface="Calibri"/>
            </a:endParaRPr>
          </a:p>
          <a:p>
            <a:pPr marL="1085850" lvl="1" indent="-342900" eaLnBrk="1" hangingPunct="1">
              <a:buFont typeface="Arial" charset="0"/>
              <a:buChar char="•"/>
            </a:pPr>
            <a:endParaRPr lang="en-GB" sz="2200" dirty="0">
              <a:solidFill>
                <a:srgbClr val="000000"/>
              </a:solidFill>
              <a:latin typeface="Calibri"/>
              <a:cs typeface="Calibri"/>
            </a:endParaRPr>
          </a:p>
          <a:p>
            <a:pPr marL="1085850" lvl="1" indent="-342900" eaLnBrk="1" hangingPunct="1">
              <a:buFont typeface="Arial" charset="0"/>
              <a:buChar char="•"/>
            </a:pPr>
            <a:endParaRPr lang="en-GB" sz="2200" dirty="0">
              <a:solidFill>
                <a:srgbClr val="000000"/>
              </a:solidFill>
              <a:latin typeface="Calibri"/>
              <a:cs typeface="Calibri"/>
            </a:endParaRPr>
          </a:p>
          <a:p>
            <a:pPr marL="342900" indent="-342900" eaLnBrk="1" hangingPunct="1">
              <a:buFont typeface="Arial" charset="0"/>
              <a:buChar char="•"/>
            </a:pPr>
            <a:r>
              <a:rPr lang="en-GB" sz="2200" dirty="0">
                <a:solidFill>
                  <a:srgbClr val="000000"/>
                </a:solidFill>
                <a:latin typeface="Calibri"/>
                <a:cs typeface="Calibri"/>
              </a:rPr>
              <a:t>Evaluate action value by average return</a:t>
            </a:r>
          </a:p>
          <a:p>
            <a:pPr marL="342900" indent="-342900" eaLnBrk="1" hangingPunct="1">
              <a:buFont typeface="Arial" charset="0"/>
              <a:buChar char="•"/>
            </a:pPr>
            <a:endParaRPr lang="en-GB" sz="2200" dirty="0">
              <a:solidFill>
                <a:srgbClr val="000000"/>
              </a:solidFill>
              <a:latin typeface="Calibri"/>
              <a:cs typeface="Calibri"/>
            </a:endParaRPr>
          </a:p>
          <a:p>
            <a:pPr marL="342900" indent="-342900" eaLnBrk="1" hangingPunct="1">
              <a:buFont typeface="Arial" charset="0"/>
              <a:buChar char="•"/>
            </a:pPr>
            <a:r>
              <a:rPr lang="en-GB" sz="2200" dirty="0">
                <a:solidFill>
                  <a:srgbClr val="000000"/>
                </a:solidFill>
                <a:latin typeface="Calibri"/>
                <a:cs typeface="Calibri"/>
              </a:rPr>
              <a:t>Select current action with the highest Q-value: </a:t>
            </a:r>
          </a:p>
          <a:p>
            <a:pPr marL="342900" indent="-342900" eaLnBrk="1" hangingPunct="1">
              <a:buFont typeface="Arial" charset="0"/>
              <a:buChar char="•"/>
            </a:pPr>
            <a:endParaRPr lang="en-GB" sz="2200" dirty="0">
              <a:solidFill>
                <a:srgbClr val="000000"/>
              </a:solidFill>
              <a:latin typeface="Calibri"/>
              <a:cs typeface="Calibri"/>
            </a:endParaRPr>
          </a:p>
          <a:p>
            <a:pPr marL="342900" indent="-342900" eaLnBrk="1" hangingPunct="1">
              <a:buFont typeface="Arial" charset="0"/>
              <a:buChar char="•"/>
            </a:pPr>
            <a:r>
              <a:rPr lang="en-GB" sz="2200" dirty="0">
                <a:solidFill>
                  <a:srgbClr val="000000"/>
                </a:solidFill>
                <a:latin typeface="Calibri"/>
                <a:cs typeface="Calibri"/>
              </a:rPr>
              <a:t>This is actually 1-step </a:t>
            </a:r>
            <a:r>
              <a:rPr lang="en-GB" sz="2200" dirty="0" err="1">
                <a:solidFill>
                  <a:srgbClr val="000000"/>
                </a:solidFill>
                <a:latin typeface="Calibri"/>
                <a:cs typeface="Calibri"/>
              </a:rPr>
              <a:t>lookahead</a:t>
            </a:r>
            <a:r>
              <a:rPr lang="en-GB" sz="2200" dirty="0">
                <a:solidFill>
                  <a:srgbClr val="000000"/>
                </a:solidFill>
                <a:latin typeface="Calibri"/>
                <a:cs typeface="Calibri"/>
              </a:rPr>
              <a:t> calculation</a:t>
            </a:r>
          </a:p>
          <a:p>
            <a:pPr marL="342900" indent="-342900" eaLnBrk="1" hangingPunct="1">
              <a:buFont typeface="Arial" charset="0"/>
              <a:buChar char="•"/>
            </a:pPr>
            <a:endParaRPr lang="en-GB" sz="2200" dirty="0">
              <a:solidFill>
                <a:srgbClr val="000000"/>
              </a:solidFill>
              <a:latin typeface="Calibri"/>
              <a:cs typeface="Calibri"/>
            </a:endParaRPr>
          </a:p>
          <a:p>
            <a:pPr eaLnBrk="1" hangingPunct="1"/>
            <a:endParaRPr lang="en-GB" sz="2200" dirty="0">
              <a:solidFill>
                <a:srgbClr val="000000"/>
              </a:solidFill>
              <a:latin typeface="Calibri"/>
              <a:cs typeface="Calibri"/>
            </a:endParaRPr>
          </a:p>
        </p:txBody>
      </p:sp>
      <p:pic>
        <p:nvPicPr>
          <p:cNvPr id="3" name="Picture 2"/>
          <p:cNvPicPr>
            <a:picLocks noChangeAspect="1"/>
          </p:cNvPicPr>
          <p:nvPr/>
        </p:nvPicPr>
        <p:blipFill>
          <a:blip r:embed="rId2"/>
          <a:stretch>
            <a:fillRect/>
          </a:stretch>
        </p:blipFill>
        <p:spPr>
          <a:xfrm>
            <a:off x="2150425" y="2758208"/>
            <a:ext cx="203200" cy="177800"/>
          </a:xfrm>
          <a:prstGeom prst="rect">
            <a:avLst/>
          </a:prstGeom>
        </p:spPr>
      </p:pic>
      <p:pic>
        <p:nvPicPr>
          <p:cNvPr id="6" name="Picture 5"/>
          <p:cNvPicPr>
            <a:picLocks noChangeAspect="1"/>
          </p:cNvPicPr>
          <p:nvPr/>
        </p:nvPicPr>
        <p:blipFill>
          <a:blip r:embed="rId3"/>
          <a:stretch>
            <a:fillRect/>
          </a:stretch>
        </p:blipFill>
        <p:spPr>
          <a:xfrm>
            <a:off x="5936999" y="4165602"/>
            <a:ext cx="2565400" cy="711200"/>
          </a:xfrm>
          <a:prstGeom prst="rect">
            <a:avLst/>
          </a:prstGeom>
        </p:spPr>
      </p:pic>
      <p:pic>
        <p:nvPicPr>
          <p:cNvPr id="7" name="Picture 6"/>
          <p:cNvPicPr>
            <a:picLocks noChangeAspect="1"/>
          </p:cNvPicPr>
          <p:nvPr/>
        </p:nvPicPr>
        <p:blipFill>
          <a:blip r:embed="rId4"/>
          <a:stretch>
            <a:fillRect/>
          </a:stretch>
        </p:blipFill>
        <p:spPr>
          <a:xfrm>
            <a:off x="5718747" y="4949826"/>
            <a:ext cx="2527300" cy="444500"/>
          </a:xfrm>
          <a:prstGeom prst="rect">
            <a:avLst/>
          </a:prstGeom>
        </p:spPr>
      </p:pic>
      <p:sp>
        <p:nvSpPr>
          <p:cNvPr id="9" name="Slide Number Placeholder 8"/>
          <p:cNvSpPr>
            <a:spLocks noGrp="1"/>
          </p:cNvSpPr>
          <p:nvPr>
            <p:ph type="sldNum" sz="quarter" idx="12"/>
          </p:nvPr>
        </p:nvSpPr>
        <p:spPr/>
        <p:txBody>
          <a:bodyPr/>
          <a:lstStyle/>
          <a:p>
            <a:fld id="{50FCC31D-3FD1-E74C-AE25-D8CB547CB394}" type="slidenum">
              <a:rPr lang="en-US" smtClean="0"/>
              <a:t>46</a:t>
            </a:fld>
            <a:endParaRPr lang="en-US"/>
          </a:p>
        </p:txBody>
      </p:sp>
    </p:spTree>
    <p:extLst>
      <p:ext uri="{BB962C8B-B14F-4D97-AF65-F5344CB8AC3E}">
        <p14:creationId xmlns:p14="http://schemas.microsoft.com/office/powerpoint/2010/main" val="1772212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22085" y="-27697"/>
            <a:ext cx="8675136" cy="1143000"/>
          </a:xfrm>
        </p:spPr>
        <p:txBody>
          <a:bodyPr>
            <a:normAutofit/>
          </a:bodyPr>
          <a:lstStyle/>
          <a:p>
            <a:pPr algn="l"/>
            <a:r>
              <a:rPr lang="en-US" sz="3600" dirty="0"/>
              <a:t>Forward search with </a:t>
            </a:r>
            <a:r>
              <a:rPr lang="en-US" sz="3600" dirty="0" err="1"/>
              <a:t>expectimax</a:t>
            </a:r>
            <a:r>
              <a:rPr lang="en-US" sz="3600" dirty="0"/>
              <a:t> tree </a:t>
            </a:r>
          </a:p>
        </p:txBody>
      </p:sp>
      <p:sp>
        <p:nvSpPr>
          <p:cNvPr id="22" name="Slide Number Placeholder 21"/>
          <p:cNvSpPr>
            <a:spLocks noGrp="1"/>
          </p:cNvSpPr>
          <p:nvPr>
            <p:ph type="sldNum" sz="quarter" idx="12"/>
          </p:nvPr>
        </p:nvSpPr>
        <p:spPr/>
        <p:txBody>
          <a:bodyPr/>
          <a:lstStyle/>
          <a:p>
            <a:fld id="{61F4FEA0-0070-F241-9CDC-EAC108C4E91F}" type="slidenum">
              <a:rPr lang="en-US" smtClean="0"/>
              <a:t>47</a:t>
            </a:fld>
            <a:endParaRPr lang="en-US"/>
          </a:p>
        </p:txBody>
      </p:sp>
      <p:sp>
        <p:nvSpPr>
          <p:cNvPr id="28" name="Rectangle 27"/>
          <p:cNvSpPr/>
          <p:nvPr/>
        </p:nvSpPr>
        <p:spPr>
          <a:xfrm>
            <a:off x="122085" y="1115303"/>
            <a:ext cx="11344893" cy="830997"/>
          </a:xfrm>
          <a:prstGeom prst="rect">
            <a:avLst/>
          </a:prstGeom>
        </p:spPr>
        <p:txBody>
          <a:bodyPr wrap="square">
            <a:spAutoFit/>
          </a:bodyPr>
          <a:lstStyle/>
          <a:p>
            <a:r>
              <a:rPr lang="en-US" sz="2400" dirty="0"/>
              <a:t>Question: can we do better than 1-step </a:t>
            </a:r>
            <a:r>
              <a:rPr lang="en-US" sz="2400" dirty="0" err="1"/>
              <a:t>lookahead</a:t>
            </a:r>
            <a:r>
              <a:rPr lang="en-US" sz="2400" dirty="0"/>
              <a:t>?</a:t>
            </a:r>
          </a:p>
          <a:p>
            <a:endParaRPr lang="en-US" sz="2400" dirty="0"/>
          </a:p>
        </p:txBody>
      </p:sp>
    </p:spTree>
    <p:extLst>
      <p:ext uri="{BB962C8B-B14F-4D97-AF65-F5344CB8AC3E}">
        <p14:creationId xmlns:p14="http://schemas.microsoft.com/office/powerpoint/2010/main" val="680498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22085" y="-27697"/>
            <a:ext cx="8675136" cy="1143000"/>
          </a:xfrm>
        </p:spPr>
        <p:txBody>
          <a:bodyPr>
            <a:normAutofit/>
          </a:bodyPr>
          <a:lstStyle/>
          <a:p>
            <a:pPr algn="l"/>
            <a:r>
              <a:rPr lang="en-US" sz="3600" dirty="0"/>
              <a:t>Forward search with </a:t>
            </a:r>
            <a:r>
              <a:rPr lang="en-US" sz="3600" dirty="0" err="1"/>
              <a:t>expectimax</a:t>
            </a:r>
            <a:r>
              <a:rPr lang="en-US" sz="3600" dirty="0"/>
              <a:t> tree </a:t>
            </a:r>
          </a:p>
        </p:txBody>
      </p:sp>
      <p:sp>
        <p:nvSpPr>
          <p:cNvPr id="22" name="Slide Number Placeholder 21"/>
          <p:cNvSpPr>
            <a:spLocks noGrp="1"/>
          </p:cNvSpPr>
          <p:nvPr>
            <p:ph type="sldNum" sz="quarter" idx="12"/>
          </p:nvPr>
        </p:nvSpPr>
        <p:spPr/>
        <p:txBody>
          <a:bodyPr/>
          <a:lstStyle/>
          <a:p>
            <a:fld id="{61F4FEA0-0070-F241-9CDC-EAC108C4E91F}" type="slidenum">
              <a:rPr lang="en-US" smtClean="0"/>
              <a:t>48</a:t>
            </a:fld>
            <a:endParaRPr lang="en-US"/>
          </a:p>
        </p:txBody>
      </p:sp>
      <p:sp>
        <p:nvSpPr>
          <p:cNvPr id="28" name="Rectangle 27"/>
          <p:cNvSpPr/>
          <p:nvPr/>
        </p:nvSpPr>
        <p:spPr>
          <a:xfrm>
            <a:off x="122085" y="1115303"/>
            <a:ext cx="11344893" cy="2677656"/>
          </a:xfrm>
          <a:prstGeom prst="rect">
            <a:avLst/>
          </a:prstGeom>
        </p:spPr>
        <p:txBody>
          <a:bodyPr wrap="square">
            <a:spAutoFit/>
          </a:bodyPr>
          <a:lstStyle/>
          <a:p>
            <a:r>
              <a:rPr lang="en-US" sz="2400" dirty="0"/>
              <a:t>Question: can we do better than 1-step </a:t>
            </a:r>
            <a:r>
              <a:rPr lang="en-US" sz="2400" dirty="0" err="1"/>
              <a:t>lookahead</a:t>
            </a:r>
            <a:r>
              <a:rPr lang="en-US" sz="2400" dirty="0"/>
              <a:t>?</a:t>
            </a:r>
          </a:p>
          <a:p>
            <a:endParaRPr lang="en-US" sz="2400" dirty="0"/>
          </a:p>
          <a:p>
            <a:r>
              <a:rPr lang="en-US" sz="2400" dirty="0"/>
              <a:t>Forward search: select the best action by full </a:t>
            </a:r>
            <a:r>
              <a:rPr lang="en-US" sz="2400" dirty="0" err="1"/>
              <a:t>lookahead</a:t>
            </a:r>
            <a:endParaRPr lang="en-US" sz="2400" dirty="0"/>
          </a:p>
          <a:p>
            <a:pPr marL="342900" indent="-342900">
              <a:buFont typeface="Arial" charset="0"/>
              <a:buChar char="•"/>
            </a:pPr>
            <a:r>
              <a:rPr lang="en-US" sz="2400" dirty="0"/>
              <a:t>Fully build a search tree with the current state </a:t>
            </a:r>
            <a:r>
              <a:rPr lang="en-US" sz="2400" i="1" dirty="0" err="1"/>
              <a:t>s_t</a:t>
            </a:r>
            <a:r>
              <a:rPr lang="en-US" sz="2400" dirty="0"/>
              <a:t> at the root</a:t>
            </a:r>
          </a:p>
          <a:p>
            <a:pPr marL="342900" indent="-342900">
              <a:buFont typeface="Arial" charset="0"/>
              <a:buChar char="•"/>
            </a:pPr>
            <a:r>
              <a:rPr lang="en-US" sz="2400" dirty="0"/>
              <a:t>Using a model of the MDP to look ahead</a:t>
            </a:r>
          </a:p>
          <a:p>
            <a:pPr marL="342900" indent="-342900">
              <a:buFont typeface="Arial" charset="0"/>
              <a:buChar char="•"/>
            </a:pPr>
            <a:r>
              <a:rPr lang="en-US" sz="2400" dirty="0"/>
              <a:t>No need to solve whole MDP, just sub-MDP starting from now</a:t>
            </a:r>
          </a:p>
          <a:p>
            <a:endParaRPr lang="en-US" sz="2400" dirty="0"/>
          </a:p>
        </p:txBody>
      </p:sp>
      <p:pic>
        <p:nvPicPr>
          <p:cNvPr id="2" name="Picture 1"/>
          <p:cNvPicPr>
            <a:picLocks noChangeAspect="1"/>
          </p:cNvPicPr>
          <p:nvPr/>
        </p:nvPicPr>
        <p:blipFill>
          <a:blip r:embed="rId3"/>
          <a:stretch>
            <a:fillRect/>
          </a:stretch>
        </p:blipFill>
        <p:spPr>
          <a:xfrm>
            <a:off x="2874045" y="3347973"/>
            <a:ext cx="5995418" cy="3008377"/>
          </a:xfrm>
          <a:prstGeom prst="rect">
            <a:avLst/>
          </a:prstGeom>
        </p:spPr>
      </p:pic>
    </p:spTree>
    <p:extLst>
      <p:ext uri="{BB962C8B-B14F-4D97-AF65-F5344CB8AC3E}">
        <p14:creationId xmlns:p14="http://schemas.microsoft.com/office/powerpoint/2010/main" val="1654421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22085" y="-27697"/>
            <a:ext cx="8675136" cy="1143000"/>
          </a:xfrm>
        </p:spPr>
        <p:txBody>
          <a:bodyPr>
            <a:normAutofit/>
          </a:bodyPr>
          <a:lstStyle/>
          <a:p>
            <a:pPr algn="l"/>
            <a:r>
              <a:rPr lang="en-US" sz="3600" dirty="0"/>
              <a:t>Forward search with </a:t>
            </a:r>
            <a:r>
              <a:rPr lang="en-US" sz="3600" dirty="0" err="1"/>
              <a:t>expectimax</a:t>
            </a:r>
            <a:r>
              <a:rPr lang="en-US" sz="3600" dirty="0"/>
              <a:t> tree </a:t>
            </a:r>
          </a:p>
        </p:txBody>
      </p:sp>
      <p:sp>
        <p:nvSpPr>
          <p:cNvPr id="22" name="Slide Number Placeholder 21"/>
          <p:cNvSpPr>
            <a:spLocks noGrp="1"/>
          </p:cNvSpPr>
          <p:nvPr>
            <p:ph type="sldNum" sz="quarter" idx="12"/>
          </p:nvPr>
        </p:nvSpPr>
        <p:spPr/>
        <p:txBody>
          <a:bodyPr/>
          <a:lstStyle/>
          <a:p>
            <a:fld id="{61F4FEA0-0070-F241-9CDC-EAC108C4E91F}" type="slidenum">
              <a:rPr lang="en-US" smtClean="0"/>
              <a:t>49</a:t>
            </a:fld>
            <a:endParaRPr lang="en-US"/>
          </a:p>
        </p:txBody>
      </p:sp>
      <p:sp>
        <p:nvSpPr>
          <p:cNvPr id="28" name="Rectangle 27"/>
          <p:cNvSpPr/>
          <p:nvPr/>
        </p:nvSpPr>
        <p:spPr>
          <a:xfrm>
            <a:off x="122085" y="1115303"/>
            <a:ext cx="11344893" cy="830997"/>
          </a:xfrm>
          <a:prstGeom prst="rect">
            <a:avLst/>
          </a:prstGeom>
        </p:spPr>
        <p:txBody>
          <a:bodyPr wrap="square">
            <a:spAutoFit/>
          </a:bodyPr>
          <a:lstStyle/>
          <a:p>
            <a:r>
              <a:rPr lang="en-US" sz="2400" dirty="0"/>
              <a:t>Main issue: size of sub-tree can be very large:</a:t>
            </a:r>
          </a:p>
          <a:p>
            <a:endParaRPr lang="en-US" sz="2400" dirty="0"/>
          </a:p>
        </p:txBody>
      </p:sp>
      <p:pic>
        <p:nvPicPr>
          <p:cNvPr id="2" name="Picture 1"/>
          <p:cNvPicPr>
            <a:picLocks noChangeAspect="1"/>
          </p:cNvPicPr>
          <p:nvPr/>
        </p:nvPicPr>
        <p:blipFill>
          <a:blip r:embed="rId3"/>
          <a:stretch>
            <a:fillRect/>
          </a:stretch>
        </p:blipFill>
        <p:spPr>
          <a:xfrm>
            <a:off x="2874045" y="3347973"/>
            <a:ext cx="5995418" cy="3008377"/>
          </a:xfrm>
          <a:prstGeom prst="rect">
            <a:avLst/>
          </a:prstGeom>
        </p:spPr>
      </p:pic>
      <p:pic>
        <p:nvPicPr>
          <p:cNvPr id="5" name="Picture 4"/>
          <p:cNvPicPr>
            <a:picLocks noChangeAspect="1"/>
          </p:cNvPicPr>
          <p:nvPr/>
        </p:nvPicPr>
        <p:blipFill>
          <a:blip r:embed="rId4"/>
          <a:stretch>
            <a:fillRect/>
          </a:stretch>
        </p:blipFill>
        <p:spPr>
          <a:xfrm>
            <a:off x="5907379" y="1176851"/>
            <a:ext cx="1104900" cy="330200"/>
          </a:xfrm>
          <a:prstGeom prst="rect">
            <a:avLst/>
          </a:prstGeom>
        </p:spPr>
      </p:pic>
    </p:spTree>
    <p:extLst>
      <p:ext uri="{BB962C8B-B14F-4D97-AF65-F5344CB8AC3E}">
        <p14:creationId xmlns:p14="http://schemas.microsoft.com/office/powerpoint/2010/main" val="2057063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3008" y="96781"/>
            <a:ext cx="11406197" cy="857250"/>
          </a:xfrm>
        </p:spPr>
        <p:txBody>
          <a:bodyPr>
            <a:normAutofit/>
          </a:bodyPr>
          <a:lstStyle/>
          <a:p>
            <a:pPr algn="l"/>
            <a:r>
              <a:rPr lang="en-US" sz="3600" dirty="0" err="1"/>
              <a:t>Optimisation</a:t>
            </a:r>
            <a:r>
              <a:rPr lang="en-US" sz="3600" dirty="0"/>
              <a:t> problems in sequential decision making</a:t>
            </a:r>
          </a:p>
        </p:txBody>
      </p:sp>
      <p:pic>
        <p:nvPicPr>
          <p:cNvPr id="5" name="Picture 4" descr="homer_br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816" y="1412710"/>
            <a:ext cx="2796991" cy="2097744"/>
          </a:xfrm>
          <a:prstGeom prst="rect">
            <a:avLst/>
          </a:prstGeom>
        </p:spPr>
      </p:pic>
      <p:grpSp>
        <p:nvGrpSpPr>
          <p:cNvPr id="6" name="Group 5"/>
          <p:cNvGrpSpPr/>
          <p:nvPr/>
        </p:nvGrpSpPr>
        <p:grpSpPr>
          <a:xfrm>
            <a:off x="7042995" y="901469"/>
            <a:ext cx="2234706" cy="985591"/>
            <a:chOff x="5690988" y="945456"/>
            <a:chExt cx="2663330" cy="1254393"/>
          </a:xfrm>
        </p:grpSpPr>
        <p:grpSp>
          <p:nvGrpSpPr>
            <p:cNvPr id="7" name="Group 6"/>
            <p:cNvGrpSpPr/>
            <p:nvPr/>
          </p:nvGrpSpPr>
          <p:grpSpPr>
            <a:xfrm>
              <a:off x="6553266" y="945456"/>
              <a:ext cx="1801052" cy="1254393"/>
              <a:chOff x="6537588" y="945456"/>
              <a:chExt cx="1801052" cy="1254393"/>
            </a:xfrm>
          </p:grpSpPr>
          <p:pic>
            <p:nvPicPr>
              <p:cNvPr id="9" name="Picture 8" descr="gea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3652" y="1008176"/>
                <a:ext cx="1160758" cy="1095055"/>
              </a:xfrm>
              <a:prstGeom prst="rect">
                <a:avLst/>
              </a:prstGeom>
            </p:spPr>
          </p:pic>
          <p:sp>
            <p:nvSpPr>
              <p:cNvPr id="10" name="Oval 9"/>
              <p:cNvSpPr/>
              <p:nvPr/>
            </p:nvSpPr>
            <p:spPr>
              <a:xfrm>
                <a:off x="6537588" y="945456"/>
                <a:ext cx="1801052" cy="1254393"/>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8" name="Right Arrow 7"/>
            <p:cNvSpPr/>
            <p:nvPr/>
          </p:nvSpPr>
          <p:spPr>
            <a:xfrm rot="19988395">
              <a:off x="5690988" y="1784475"/>
              <a:ext cx="909304" cy="26655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11" name="Group 10"/>
          <p:cNvGrpSpPr/>
          <p:nvPr/>
        </p:nvGrpSpPr>
        <p:grpSpPr>
          <a:xfrm>
            <a:off x="2804374" y="1570990"/>
            <a:ext cx="2674686" cy="2005685"/>
            <a:chOff x="422593" y="2069747"/>
            <a:chExt cx="3187700" cy="2552700"/>
          </a:xfrm>
        </p:grpSpPr>
        <p:pic>
          <p:nvPicPr>
            <p:cNvPr id="12" name="Picture 11" descr="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593" y="2069747"/>
              <a:ext cx="3187700" cy="2552700"/>
            </a:xfrm>
            <a:prstGeom prst="rect">
              <a:avLst/>
            </a:prstGeom>
          </p:spPr>
        </p:pic>
        <p:sp>
          <p:nvSpPr>
            <p:cNvPr id="13" name="TextBox 12"/>
            <p:cNvSpPr txBox="1"/>
            <p:nvPr/>
          </p:nvSpPr>
          <p:spPr>
            <a:xfrm>
              <a:off x="1197964" y="3004434"/>
              <a:ext cx="1713632" cy="461665"/>
            </a:xfrm>
            <a:prstGeom prst="rect">
              <a:avLst/>
            </a:prstGeom>
            <a:noFill/>
          </p:spPr>
          <p:txBody>
            <a:bodyPr wrap="none" rtlCol="0">
              <a:spAutoFit/>
            </a:bodyPr>
            <a:lstStyle/>
            <a:p>
              <a:r>
                <a:rPr lang="en-US" sz="1650" dirty="0"/>
                <a:t>Environment</a:t>
              </a:r>
            </a:p>
          </p:txBody>
        </p:sp>
      </p:grpSp>
      <p:grpSp>
        <p:nvGrpSpPr>
          <p:cNvPr id="14" name="Group 13"/>
          <p:cNvGrpSpPr/>
          <p:nvPr/>
        </p:nvGrpSpPr>
        <p:grpSpPr>
          <a:xfrm>
            <a:off x="4780288" y="1712112"/>
            <a:ext cx="1657477" cy="449969"/>
            <a:chOff x="3057147" y="2304947"/>
            <a:chExt cx="1975386" cy="572688"/>
          </a:xfrm>
        </p:grpSpPr>
        <p:sp>
          <p:nvSpPr>
            <p:cNvPr id="15" name="Curved Down Arrow 14"/>
            <p:cNvSpPr/>
            <p:nvPr/>
          </p:nvSpPr>
          <p:spPr>
            <a:xfrm>
              <a:off x="3057147" y="2304947"/>
              <a:ext cx="1975386" cy="486078"/>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16" name="TextBox 15"/>
            <p:cNvSpPr txBox="1"/>
            <p:nvPr/>
          </p:nvSpPr>
          <p:spPr>
            <a:xfrm>
              <a:off x="3296258" y="2415970"/>
              <a:ext cx="1483739" cy="461665"/>
            </a:xfrm>
            <a:prstGeom prst="rect">
              <a:avLst/>
            </a:prstGeom>
            <a:noFill/>
          </p:spPr>
          <p:txBody>
            <a:bodyPr wrap="none" rtlCol="0">
              <a:spAutoFit/>
            </a:bodyPr>
            <a:lstStyle/>
            <a:p>
              <a:r>
                <a:rPr lang="en-US" sz="1650" dirty="0"/>
                <a:t>Perception</a:t>
              </a:r>
            </a:p>
          </p:txBody>
        </p:sp>
      </p:grpSp>
      <p:grpSp>
        <p:nvGrpSpPr>
          <p:cNvPr id="17" name="Group 16"/>
          <p:cNvGrpSpPr/>
          <p:nvPr/>
        </p:nvGrpSpPr>
        <p:grpSpPr>
          <a:xfrm>
            <a:off x="4741727" y="2915051"/>
            <a:ext cx="1657477" cy="412825"/>
            <a:chOff x="3084123" y="4097031"/>
            <a:chExt cx="1975386" cy="525416"/>
          </a:xfrm>
        </p:grpSpPr>
        <p:sp>
          <p:nvSpPr>
            <p:cNvPr id="18" name="Curved Down Arrow 17"/>
            <p:cNvSpPr/>
            <p:nvPr/>
          </p:nvSpPr>
          <p:spPr>
            <a:xfrm rot="10800000">
              <a:off x="3084123" y="4136369"/>
              <a:ext cx="1975386" cy="486078"/>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19" name="TextBox 18"/>
            <p:cNvSpPr txBox="1"/>
            <p:nvPr/>
          </p:nvSpPr>
          <p:spPr>
            <a:xfrm>
              <a:off x="3629083" y="4097031"/>
              <a:ext cx="983602" cy="461665"/>
            </a:xfrm>
            <a:prstGeom prst="rect">
              <a:avLst/>
            </a:prstGeom>
            <a:noFill/>
          </p:spPr>
          <p:txBody>
            <a:bodyPr wrap="none" rtlCol="0">
              <a:spAutoFit/>
            </a:bodyPr>
            <a:lstStyle/>
            <a:p>
              <a:r>
                <a:rPr lang="en-US" sz="1650"/>
                <a:t>Action</a:t>
              </a:r>
              <a:endParaRPr lang="en-US" sz="1650" dirty="0"/>
            </a:p>
          </p:txBody>
        </p:sp>
      </p:grpSp>
      <p:sp>
        <p:nvSpPr>
          <p:cNvPr id="28" name="Rectangle 27"/>
          <p:cNvSpPr/>
          <p:nvPr/>
        </p:nvSpPr>
        <p:spPr>
          <a:xfrm>
            <a:off x="355742" y="3613378"/>
            <a:ext cx="10863446" cy="2462213"/>
          </a:xfrm>
          <a:prstGeom prst="rect">
            <a:avLst/>
          </a:prstGeom>
        </p:spPr>
        <p:txBody>
          <a:bodyPr wrap="square">
            <a:spAutoFit/>
          </a:bodyPr>
          <a:lstStyle/>
          <a:p>
            <a:r>
              <a:rPr lang="en-GB" sz="2200" dirty="0"/>
              <a:t>Until now, we focused more on the learning problem in SDM:</a:t>
            </a:r>
          </a:p>
          <a:p>
            <a:pPr marL="342900" indent="-342900">
              <a:buFont typeface="Arial" charset="0"/>
              <a:buChar char="•"/>
            </a:pPr>
            <a:r>
              <a:rPr lang="en-GB" sz="2200" dirty="0"/>
              <a:t>Learn the value function</a:t>
            </a:r>
          </a:p>
          <a:p>
            <a:pPr marL="342900" indent="-342900">
              <a:buFont typeface="Arial" charset="0"/>
              <a:buChar char="•"/>
            </a:pPr>
            <a:r>
              <a:rPr lang="en-GB" sz="2200" dirty="0"/>
              <a:t>Learn the optimal policy</a:t>
            </a:r>
          </a:p>
          <a:p>
            <a:pPr marL="342900" indent="-342900">
              <a:buFont typeface="Arial" charset="0"/>
              <a:buChar char="•"/>
            </a:pPr>
            <a:endParaRPr lang="en-GB" sz="2200" dirty="0"/>
          </a:p>
          <a:p>
            <a:r>
              <a:rPr lang="en-GB" sz="2200" dirty="0"/>
              <a:t>Question: What will we do if we need to find the optimal policy as quickly as possible, and then use it in the rest of the remaining episodes? (i.e., we need to perform at the same </a:t>
            </a:r>
            <a:r>
              <a:rPr lang="en-GB" sz="2200"/>
              <a:t>time while we </a:t>
            </a:r>
            <a:r>
              <a:rPr lang="en-GB" sz="2200" dirty="0"/>
              <a:t>are learning </a:t>
            </a:r>
            <a:r>
              <a:rPr lang="en-GB" sz="2200"/>
              <a:t>as well?)</a:t>
            </a:r>
            <a:endParaRPr lang="en-GB" sz="2200" dirty="0"/>
          </a:p>
        </p:txBody>
      </p:sp>
      <p:sp>
        <p:nvSpPr>
          <p:cNvPr id="2" name="Slide Number Placeholder 1">
            <a:extLst>
              <a:ext uri="{FF2B5EF4-FFF2-40B4-BE49-F238E27FC236}">
                <a16:creationId xmlns:a16="http://schemas.microsoft.com/office/drawing/2014/main" id="{9F6F0461-FAEC-CE4D-AAA1-E52637BC8A37}"/>
              </a:ext>
            </a:extLst>
          </p:cNvPr>
          <p:cNvSpPr>
            <a:spLocks noGrp="1"/>
          </p:cNvSpPr>
          <p:nvPr>
            <p:ph type="sldNum" sz="quarter" idx="12"/>
          </p:nvPr>
        </p:nvSpPr>
        <p:spPr/>
        <p:txBody>
          <a:bodyPr/>
          <a:lstStyle/>
          <a:p>
            <a:fld id="{F6C9DA0F-0981-4F4D-87AA-79E9E159B92B}" type="slidenum">
              <a:rPr lang="en-US" smtClean="0"/>
              <a:t>5</a:t>
            </a:fld>
            <a:endParaRPr lang="en-US"/>
          </a:p>
        </p:txBody>
      </p:sp>
    </p:spTree>
    <p:extLst>
      <p:ext uri="{BB962C8B-B14F-4D97-AF65-F5344CB8AC3E}">
        <p14:creationId xmlns:p14="http://schemas.microsoft.com/office/powerpoint/2010/main" val="73202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22085" y="-27697"/>
            <a:ext cx="8675136" cy="1143000"/>
          </a:xfrm>
        </p:spPr>
        <p:txBody>
          <a:bodyPr>
            <a:normAutofit/>
          </a:bodyPr>
          <a:lstStyle/>
          <a:p>
            <a:pPr algn="l"/>
            <a:r>
              <a:rPr lang="en-US" sz="3600" dirty="0"/>
              <a:t>Monte-Carlo tree search (MCTS)</a:t>
            </a:r>
          </a:p>
        </p:txBody>
      </p:sp>
      <p:sp>
        <p:nvSpPr>
          <p:cNvPr id="22" name="Slide Number Placeholder 21"/>
          <p:cNvSpPr>
            <a:spLocks noGrp="1"/>
          </p:cNvSpPr>
          <p:nvPr>
            <p:ph type="sldNum" sz="quarter" idx="12"/>
          </p:nvPr>
        </p:nvSpPr>
        <p:spPr/>
        <p:txBody>
          <a:bodyPr/>
          <a:lstStyle/>
          <a:p>
            <a:fld id="{61F4FEA0-0070-F241-9CDC-EAC108C4E91F}" type="slidenum">
              <a:rPr lang="en-US" smtClean="0"/>
              <a:t>50</a:t>
            </a:fld>
            <a:endParaRPr lang="en-US"/>
          </a:p>
        </p:txBody>
      </p:sp>
      <p:sp>
        <p:nvSpPr>
          <p:cNvPr id="28" name="Rectangle 27"/>
          <p:cNvSpPr/>
          <p:nvPr/>
        </p:nvSpPr>
        <p:spPr>
          <a:xfrm>
            <a:off x="122085" y="1115303"/>
            <a:ext cx="11344893" cy="2677656"/>
          </a:xfrm>
          <a:prstGeom prst="rect">
            <a:avLst/>
          </a:prstGeom>
        </p:spPr>
        <p:txBody>
          <a:bodyPr wrap="square">
            <a:spAutoFit/>
          </a:bodyPr>
          <a:lstStyle/>
          <a:p>
            <a:pPr marL="342900" indent="-342900">
              <a:buFont typeface="Arial" charset="0"/>
              <a:buChar char="•"/>
            </a:pPr>
            <a:r>
              <a:rPr lang="en-US" sz="2400" dirty="0"/>
              <a:t>Similarly to </a:t>
            </a:r>
            <a:r>
              <a:rPr lang="en-US" sz="2400" dirty="0" err="1"/>
              <a:t>expectimax</a:t>
            </a:r>
            <a:r>
              <a:rPr lang="en-US" sz="2400" dirty="0"/>
              <a:t> trees, it also builds a tree rooted at current state </a:t>
            </a:r>
            <a:r>
              <a:rPr lang="en-US" sz="2400" dirty="0" err="1"/>
              <a:t>s_t</a:t>
            </a:r>
            <a:endParaRPr lang="en-US" sz="2400" dirty="0"/>
          </a:p>
          <a:p>
            <a:pPr marL="342900" indent="-342900">
              <a:buFont typeface="Arial" charset="0"/>
              <a:buChar char="•"/>
            </a:pPr>
            <a:r>
              <a:rPr lang="en-US" sz="2400" dirty="0"/>
              <a:t>But it </a:t>
            </a:r>
            <a:r>
              <a:rPr lang="en-US" sz="2400" b="1" dirty="0"/>
              <a:t>samples actions and next states</a:t>
            </a:r>
            <a:r>
              <a:rPr lang="en-US" sz="2400" dirty="0"/>
              <a:t>, instead of fully build the tree</a:t>
            </a:r>
          </a:p>
          <a:p>
            <a:pPr marL="342900" indent="-342900">
              <a:buFont typeface="Arial" charset="0"/>
              <a:buChar char="•"/>
            </a:pPr>
            <a:r>
              <a:rPr lang="en-US" sz="2400" dirty="0"/>
              <a:t>Performs K simulation episodes starting from the root state</a:t>
            </a:r>
          </a:p>
          <a:p>
            <a:pPr marL="342900" indent="-342900">
              <a:buFont typeface="Arial" charset="0"/>
              <a:buChar char="•"/>
            </a:pPr>
            <a:r>
              <a:rPr lang="en-US" sz="2400" dirty="0"/>
              <a:t>After K simulations, select current (real) action with maximum value in search tree:</a:t>
            </a:r>
          </a:p>
          <a:p>
            <a:pPr marL="342900" indent="-342900">
              <a:buFont typeface="Arial" charset="0"/>
              <a:buChar char="•"/>
            </a:pPr>
            <a:endParaRPr lang="en-US" sz="2400" dirty="0"/>
          </a:p>
          <a:p>
            <a:pPr marL="342900" indent="-342900">
              <a:buFont typeface="Arial" charset="0"/>
              <a:buChar char="•"/>
            </a:pPr>
            <a:endParaRPr lang="en-US" sz="2400" dirty="0"/>
          </a:p>
          <a:p>
            <a:endParaRPr lang="en-US" sz="2400" dirty="0"/>
          </a:p>
        </p:txBody>
      </p:sp>
      <p:pic>
        <p:nvPicPr>
          <p:cNvPr id="2" name="Picture 1"/>
          <p:cNvPicPr>
            <a:picLocks noChangeAspect="1"/>
          </p:cNvPicPr>
          <p:nvPr/>
        </p:nvPicPr>
        <p:blipFill>
          <a:blip r:embed="rId3"/>
          <a:stretch>
            <a:fillRect/>
          </a:stretch>
        </p:blipFill>
        <p:spPr>
          <a:xfrm>
            <a:off x="2874045" y="3347973"/>
            <a:ext cx="5995418" cy="3008377"/>
          </a:xfrm>
          <a:prstGeom prst="rect">
            <a:avLst/>
          </a:prstGeom>
        </p:spPr>
      </p:pic>
      <p:pic>
        <p:nvPicPr>
          <p:cNvPr id="9" name="Picture 8"/>
          <p:cNvPicPr>
            <a:picLocks noChangeAspect="1"/>
          </p:cNvPicPr>
          <p:nvPr/>
        </p:nvPicPr>
        <p:blipFill>
          <a:blip r:embed="rId4"/>
          <a:stretch>
            <a:fillRect/>
          </a:stretch>
        </p:blipFill>
        <p:spPr>
          <a:xfrm>
            <a:off x="3688067" y="2760598"/>
            <a:ext cx="2527300" cy="444500"/>
          </a:xfrm>
          <a:prstGeom prst="rect">
            <a:avLst/>
          </a:prstGeom>
        </p:spPr>
      </p:pic>
    </p:spTree>
    <p:extLst>
      <p:ext uri="{BB962C8B-B14F-4D97-AF65-F5344CB8AC3E}">
        <p14:creationId xmlns:p14="http://schemas.microsoft.com/office/powerpoint/2010/main" val="510111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22085" y="-27697"/>
            <a:ext cx="8675136" cy="1143000"/>
          </a:xfrm>
        </p:spPr>
        <p:txBody>
          <a:bodyPr>
            <a:normAutofit/>
          </a:bodyPr>
          <a:lstStyle/>
          <a:p>
            <a:pPr algn="l"/>
            <a:r>
              <a:rPr lang="en-US" sz="3600" dirty="0"/>
              <a:t>Upper confidence bound in trees (UCT)</a:t>
            </a:r>
          </a:p>
        </p:txBody>
      </p:sp>
      <p:sp>
        <p:nvSpPr>
          <p:cNvPr id="22" name="Slide Number Placeholder 21"/>
          <p:cNvSpPr>
            <a:spLocks noGrp="1"/>
          </p:cNvSpPr>
          <p:nvPr>
            <p:ph type="sldNum" sz="quarter" idx="12"/>
          </p:nvPr>
        </p:nvSpPr>
        <p:spPr/>
        <p:txBody>
          <a:bodyPr/>
          <a:lstStyle/>
          <a:p>
            <a:fld id="{61F4FEA0-0070-F241-9CDC-EAC108C4E91F}" type="slidenum">
              <a:rPr lang="en-US" smtClean="0"/>
              <a:t>51</a:t>
            </a:fld>
            <a:endParaRPr lang="en-US"/>
          </a:p>
        </p:txBody>
      </p:sp>
      <p:sp>
        <p:nvSpPr>
          <p:cNvPr id="28" name="Rectangle 27"/>
          <p:cNvSpPr/>
          <p:nvPr/>
        </p:nvSpPr>
        <p:spPr>
          <a:xfrm>
            <a:off x="122085" y="1115303"/>
            <a:ext cx="11344893" cy="1569660"/>
          </a:xfrm>
          <a:prstGeom prst="rect">
            <a:avLst/>
          </a:prstGeom>
        </p:spPr>
        <p:txBody>
          <a:bodyPr wrap="square">
            <a:spAutoFit/>
          </a:bodyPr>
          <a:lstStyle/>
          <a:p>
            <a:r>
              <a:rPr lang="en-US" sz="2400" dirty="0"/>
              <a:t>In MCTS, we do the simulation part with uniformly randomly choosing actions</a:t>
            </a:r>
          </a:p>
          <a:p>
            <a:r>
              <a:rPr lang="en-US" sz="2400" dirty="0"/>
              <a:t>Question: can we do more efficiently than that?</a:t>
            </a:r>
          </a:p>
          <a:p>
            <a:pPr marL="342900" indent="-342900">
              <a:buFont typeface="Arial" charset="0"/>
              <a:buChar char="•"/>
            </a:pPr>
            <a:endParaRPr lang="en-US" sz="2400" dirty="0"/>
          </a:p>
          <a:p>
            <a:endParaRPr lang="en-US" sz="2400" dirty="0"/>
          </a:p>
        </p:txBody>
      </p:sp>
      <p:pic>
        <p:nvPicPr>
          <p:cNvPr id="2" name="Picture 1"/>
          <p:cNvPicPr>
            <a:picLocks noChangeAspect="1"/>
          </p:cNvPicPr>
          <p:nvPr/>
        </p:nvPicPr>
        <p:blipFill>
          <a:blip r:embed="rId3"/>
          <a:stretch>
            <a:fillRect/>
          </a:stretch>
        </p:blipFill>
        <p:spPr>
          <a:xfrm>
            <a:off x="2874045" y="3347973"/>
            <a:ext cx="5995418" cy="3008377"/>
          </a:xfrm>
          <a:prstGeom prst="rect">
            <a:avLst/>
          </a:prstGeom>
        </p:spPr>
      </p:pic>
    </p:spTree>
    <p:extLst>
      <p:ext uri="{BB962C8B-B14F-4D97-AF65-F5344CB8AC3E}">
        <p14:creationId xmlns:p14="http://schemas.microsoft.com/office/powerpoint/2010/main" val="1348022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22085" y="-27697"/>
            <a:ext cx="8675136" cy="1143000"/>
          </a:xfrm>
        </p:spPr>
        <p:txBody>
          <a:bodyPr>
            <a:normAutofit/>
          </a:bodyPr>
          <a:lstStyle/>
          <a:p>
            <a:pPr algn="l"/>
            <a:r>
              <a:rPr lang="en-US" sz="3600" dirty="0"/>
              <a:t>Upper confidence bound in trees (UCT)</a:t>
            </a:r>
          </a:p>
        </p:txBody>
      </p:sp>
      <p:sp>
        <p:nvSpPr>
          <p:cNvPr id="22" name="Slide Number Placeholder 21"/>
          <p:cNvSpPr>
            <a:spLocks noGrp="1"/>
          </p:cNvSpPr>
          <p:nvPr>
            <p:ph type="sldNum" sz="quarter" idx="12"/>
          </p:nvPr>
        </p:nvSpPr>
        <p:spPr/>
        <p:txBody>
          <a:bodyPr/>
          <a:lstStyle/>
          <a:p>
            <a:fld id="{61F4FEA0-0070-F241-9CDC-EAC108C4E91F}" type="slidenum">
              <a:rPr lang="en-US" smtClean="0"/>
              <a:t>52</a:t>
            </a:fld>
            <a:endParaRPr lang="en-US"/>
          </a:p>
        </p:txBody>
      </p:sp>
      <p:sp>
        <p:nvSpPr>
          <p:cNvPr id="28" name="Rectangle 27"/>
          <p:cNvSpPr/>
          <p:nvPr/>
        </p:nvSpPr>
        <p:spPr>
          <a:xfrm>
            <a:off x="122085" y="1115303"/>
            <a:ext cx="11344893" cy="3416320"/>
          </a:xfrm>
          <a:prstGeom prst="rect">
            <a:avLst/>
          </a:prstGeom>
        </p:spPr>
        <p:txBody>
          <a:bodyPr wrap="square">
            <a:spAutoFit/>
          </a:bodyPr>
          <a:lstStyle/>
          <a:p>
            <a:r>
              <a:rPr lang="en-US" sz="2400" dirty="0"/>
              <a:t>In MCTS, we do the simulation part with uniformly randomly choosing actions</a:t>
            </a:r>
          </a:p>
          <a:p>
            <a:r>
              <a:rPr lang="en-US" sz="2400" dirty="0"/>
              <a:t>Question: can we do more efficiently than that?</a:t>
            </a:r>
          </a:p>
          <a:p>
            <a:r>
              <a:rPr lang="en-US" sz="2400" dirty="0"/>
              <a:t>UCT: </a:t>
            </a:r>
          </a:p>
          <a:p>
            <a:pPr marL="342900" indent="-342900">
              <a:buFont typeface="Arial" charset="0"/>
              <a:buChar char="•"/>
            </a:pPr>
            <a:r>
              <a:rPr lang="en-US" sz="2400" dirty="0"/>
              <a:t>Borrow idea from bandit literature and treat each node where can select actions as a multi-armed bandit (MAB) problem</a:t>
            </a:r>
          </a:p>
          <a:p>
            <a:pPr marL="342900" indent="-342900">
              <a:buFont typeface="Arial" charset="0"/>
              <a:buChar char="•"/>
            </a:pPr>
            <a:r>
              <a:rPr lang="en-US" sz="2400" dirty="0"/>
              <a:t>Maintain an upper confidence bound (UCB) over reward of each arm</a:t>
            </a:r>
          </a:p>
          <a:p>
            <a:pPr marL="342900" indent="-342900">
              <a:buFont typeface="Arial" charset="0"/>
              <a:buChar char="•"/>
            </a:pPr>
            <a:endParaRPr lang="en-US" sz="2400" dirty="0"/>
          </a:p>
          <a:p>
            <a:pPr marL="342900" indent="-342900">
              <a:buFont typeface="Arial" charset="0"/>
              <a:buChar char="•"/>
            </a:pPr>
            <a:endParaRPr lang="en-US" sz="2400" dirty="0"/>
          </a:p>
          <a:p>
            <a:endParaRPr lang="en-US" sz="2400" dirty="0"/>
          </a:p>
        </p:txBody>
      </p:sp>
      <p:pic>
        <p:nvPicPr>
          <p:cNvPr id="2" name="Picture 1"/>
          <p:cNvPicPr>
            <a:picLocks noChangeAspect="1"/>
          </p:cNvPicPr>
          <p:nvPr/>
        </p:nvPicPr>
        <p:blipFill>
          <a:blip r:embed="rId3"/>
          <a:stretch>
            <a:fillRect/>
          </a:stretch>
        </p:blipFill>
        <p:spPr>
          <a:xfrm>
            <a:off x="2874045" y="3347973"/>
            <a:ext cx="5995418" cy="3008377"/>
          </a:xfrm>
          <a:prstGeom prst="rect">
            <a:avLst/>
          </a:prstGeom>
        </p:spPr>
      </p:pic>
    </p:spTree>
    <p:extLst>
      <p:ext uri="{BB962C8B-B14F-4D97-AF65-F5344CB8AC3E}">
        <p14:creationId xmlns:p14="http://schemas.microsoft.com/office/powerpoint/2010/main" val="3112334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65605C-366C-4740-B537-E7289813DBF8}"/>
              </a:ext>
            </a:extLst>
          </p:cNvPr>
          <p:cNvSpPr>
            <a:spLocks noGrp="1"/>
          </p:cNvSpPr>
          <p:nvPr>
            <p:ph type="sldNum" sz="quarter" idx="12"/>
          </p:nvPr>
        </p:nvSpPr>
        <p:spPr/>
        <p:txBody>
          <a:bodyPr/>
          <a:lstStyle/>
          <a:p>
            <a:fld id="{F6C9DA0F-0981-4F4D-87AA-79E9E159B92B}" type="slidenum">
              <a:rPr lang="en-US" smtClean="0"/>
              <a:t>53</a:t>
            </a:fld>
            <a:endParaRPr lang="en-US"/>
          </a:p>
        </p:txBody>
      </p:sp>
      <p:pic>
        <p:nvPicPr>
          <p:cNvPr id="5" name="Picture 4">
            <a:extLst>
              <a:ext uri="{FF2B5EF4-FFF2-40B4-BE49-F238E27FC236}">
                <a16:creationId xmlns:a16="http://schemas.microsoft.com/office/drawing/2014/main" id="{BBFFBF4C-2A8A-EF47-8EF4-4946435C2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082" y="1326681"/>
            <a:ext cx="7360579" cy="4420976"/>
          </a:xfrm>
          <a:prstGeom prst="rect">
            <a:avLst/>
          </a:prstGeom>
        </p:spPr>
      </p:pic>
      <p:sp>
        <p:nvSpPr>
          <p:cNvPr id="6" name="Title 1">
            <a:extLst>
              <a:ext uri="{FF2B5EF4-FFF2-40B4-BE49-F238E27FC236}">
                <a16:creationId xmlns:a16="http://schemas.microsoft.com/office/drawing/2014/main" id="{7A91F06A-63E6-F442-8904-782C51C1B34C}"/>
              </a:ext>
            </a:extLst>
          </p:cNvPr>
          <p:cNvSpPr>
            <a:spLocks noGrp="1"/>
          </p:cNvSpPr>
          <p:nvPr>
            <p:ph type="title"/>
          </p:nvPr>
        </p:nvSpPr>
        <p:spPr>
          <a:xfrm>
            <a:off x="122085" y="-27697"/>
            <a:ext cx="8675136" cy="1143000"/>
          </a:xfrm>
        </p:spPr>
        <p:txBody>
          <a:bodyPr>
            <a:normAutofit/>
          </a:bodyPr>
          <a:lstStyle/>
          <a:p>
            <a:pPr algn="l"/>
            <a:r>
              <a:rPr lang="en-US" sz="3600" dirty="0"/>
              <a:t>Application of UCT:</a:t>
            </a:r>
          </a:p>
        </p:txBody>
      </p:sp>
    </p:spTree>
    <p:extLst>
      <p:ext uri="{BB962C8B-B14F-4D97-AF65-F5344CB8AC3E}">
        <p14:creationId xmlns:p14="http://schemas.microsoft.com/office/powerpoint/2010/main" val="3799324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3008" y="96781"/>
            <a:ext cx="11406197" cy="857250"/>
          </a:xfrm>
        </p:spPr>
        <p:txBody>
          <a:bodyPr>
            <a:normAutofit/>
          </a:bodyPr>
          <a:lstStyle/>
          <a:p>
            <a:pPr algn="l"/>
            <a:r>
              <a:rPr lang="en-US" sz="3600" dirty="0" err="1"/>
              <a:t>Optimisation</a:t>
            </a:r>
            <a:r>
              <a:rPr lang="en-US" sz="3600" dirty="0"/>
              <a:t> problems in sequential decision making</a:t>
            </a:r>
          </a:p>
        </p:txBody>
      </p:sp>
      <p:pic>
        <p:nvPicPr>
          <p:cNvPr id="5" name="Picture 4" descr="homer_br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816" y="1412710"/>
            <a:ext cx="2796991" cy="2097744"/>
          </a:xfrm>
          <a:prstGeom prst="rect">
            <a:avLst/>
          </a:prstGeom>
        </p:spPr>
      </p:pic>
      <p:grpSp>
        <p:nvGrpSpPr>
          <p:cNvPr id="6" name="Group 5"/>
          <p:cNvGrpSpPr/>
          <p:nvPr/>
        </p:nvGrpSpPr>
        <p:grpSpPr>
          <a:xfrm>
            <a:off x="7042995" y="901469"/>
            <a:ext cx="2234706" cy="985591"/>
            <a:chOff x="5690988" y="945456"/>
            <a:chExt cx="2663330" cy="1254393"/>
          </a:xfrm>
        </p:grpSpPr>
        <p:grpSp>
          <p:nvGrpSpPr>
            <p:cNvPr id="7" name="Group 6"/>
            <p:cNvGrpSpPr/>
            <p:nvPr/>
          </p:nvGrpSpPr>
          <p:grpSpPr>
            <a:xfrm>
              <a:off x="6553266" y="945456"/>
              <a:ext cx="1801052" cy="1254393"/>
              <a:chOff x="6537588" y="945456"/>
              <a:chExt cx="1801052" cy="1254393"/>
            </a:xfrm>
          </p:grpSpPr>
          <p:pic>
            <p:nvPicPr>
              <p:cNvPr id="9" name="Picture 8" descr="gea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3652" y="1008176"/>
                <a:ext cx="1160758" cy="1095055"/>
              </a:xfrm>
              <a:prstGeom prst="rect">
                <a:avLst/>
              </a:prstGeom>
            </p:spPr>
          </p:pic>
          <p:sp>
            <p:nvSpPr>
              <p:cNvPr id="10" name="Oval 9"/>
              <p:cNvSpPr/>
              <p:nvPr/>
            </p:nvSpPr>
            <p:spPr>
              <a:xfrm>
                <a:off x="6537588" y="945456"/>
                <a:ext cx="1801052" cy="1254393"/>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8" name="Right Arrow 7"/>
            <p:cNvSpPr/>
            <p:nvPr/>
          </p:nvSpPr>
          <p:spPr>
            <a:xfrm rot="19988395">
              <a:off x="5690988" y="1784475"/>
              <a:ext cx="909304" cy="26655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11" name="Group 10"/>
          <p:cNvGrpSpPr/>
          <p:nvPr/>
        </p:nvGrpSpPr>
        <p:grpSpPr>
          <a:xfrm>
            <a:off x="2804374" y="1570990"/>
            <a:ext cx="2674686" cy="2005685"/>
            <a:chOff x="422593" y="2069747"/>
            <a:chExt cx="3187700" cy="2552700"/>
          </a:xfrm>
        </p:grpSpPr>
        <p:pic>
          <p:nvPicPr>
            <p:cNvPr id="12" name="Picture 11" descr="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593" y="2069747"/>
              <a:ext cx="3187700" cy="2552700"/>
            </a:xfrm>
            <a:prstGeom prst="rect">
              <a:avLst/>
            </a:prstGeom>
          </p:spPr>
        </p:pic>
        <p:sp>
          <p:nvSpPr>
            <p:cNvPr id="13" name="TextBox 12"/>
            <p:cNvSpPr txBox="1"/>
            <p:nvPr/>
          </p:nvSpPr>
          <p:spPr>
            <a:xfrm>
              <a:off x="1197964" y="3004434"/>
              <a:ext cx="1713632" cy="461665"/>
            </a:xfrm>
            <a:prstGeom prst="rect">
              <a:avLst/>
            </a:prstGeom>
            <a:noFill/>
          </p:spPr>
          <p:txBody>
            <a:bodyPr wrap="none" rtlCol="0">
              <a:spAutoFit/>
            </a:bodyPr>
            <a:lstStyle/>
            <a:p>
              <a:r>
                <a:rPr lang="en-US" sz="1650" dirty="0"/>
                <a:t>Environment</a:t>
              </a:r>
            </a:p>
          </p:txBody>
        </p:sp>
      </p:grpSp>
      <p:grpSp>
        <p:nvGrpSpPr>
          <p:cNvPr id="14" name="Group 13"/>
          <p:cNvGrpSpPr/>
          <p:nvPr/>
        </p:nvGrpSpPr>
        <p:grpSpPr>
          <a:xfrm>
            <a:off x="4780288" y="1712112"/>
            <a:ext cx="1657477" cy="449969"/>
            <a:chOff x="3057147" y="2304947"/>
            <a:chExt cx="1975386" cy="572688"/>
          </a:xfrm>
        </p:grpSpPr>
        <p:sp>
          <p:nvSpPr>
            <p:cNvPr id="15" name="Curved Down Arrow 14"/>
            <p:cNvSpPr/>
            <p:nvPr/>
          </p:nvSpPr>
          <p:spPr>
            <a:xfrm>
              <a:off x="3057147" y="2304947"/>
              <a:ext cx="1975386" cy="486078"/>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16" name="TextBox 15"/>
            <p:cNvSpPr txBox="1"/>
            <p:nvPr/>
          </p:nvSpPr>
          <p:spPr>
            <a:xfrm>
              <a:off x="3296258" y="2415970"/>
              <a:ext cx="1483739" cy="461665"/>
            </a:xfrm>
            <a:prstGeom prst="rect">
              <a:avLst/>
            </a:prstGeom>
            <a:noFill/>
          </p:spPr>
          <p:txBody>
            <a:bodyPr wrap="none" rtlCol="0">
              <a:spAutoFit/>
            </a:bodyPr>
            <a:lstStyle/>
            <a:p>
              <a:r>
                <a:rPr lang="en-US" sz="1650" dirty="0"/>
                <a:t>Perception</a:t>
              </a:r>
            </a:p>
          </p:txBody>
        </p:sp>
      </p:grpSp>
      <p:grpSp>
        <p:nvGrpSpPr>
          <p:cNvPr id="17" name="Group 16"/>
          <p:cNvGrpSpPr/>
          <p:nvPr/>
        </p:nvGrpSpPr>
        <p:grpSpPr>
          <a:xfrm>
            <a:off x="4741727" y="2915051"/>
            <a:ext cx="1657477" cy="412825"/>
            <a:chOff x="3084123" y="4097031"/>
            <a:chExt cx="1975386" cy="525416"/>
          </a:xfrm>
        </p:grpSpPr>
        <p:sp>
          <p:nvSpPr>
            <p:cNvPr id="18" name="Curved Down Arrow 17"/>
            <p:cNvSpPr/>
            <p:nvPr/>
          </p:nvSpPr>
          <p:spPr>
            <a:xfrm rot="10800000">
              <a:off x="3084123" y="4136369"/>
              <a:ext cx="1975386" cy="486078"/>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19" name="TextBox 18"/>
            <p:cNvSpPr txBox="1"/>
            <p:nvPr/>
          </p:nvSpPr>
          <p:spPr>
            <a:xfrm>
              <a:off x="3629083" y="4097031"/>
              <a:ext cx="983602" cy="461665"/>
            </a:xfrm>
            <a:prstGeom prst="rect">
              <a:avLst/>
            </a:prstGeom>
            <a:noFill/>
          </p:spPr>
          <p:txBody>
            <a:bodyPr wrap="none" rtlCol="0">
              <a:spAutoFit/>
            </a:bodyPr>
            <a:lstStyle/>
            <a:p>
              <a:r>
                <a:rPr lang="en-US" sz="1650"/>
                <a:t>Action</a:t>
              </a:r>
              <a:endParaRPr lang="en-US" sz="1650" dirty="0"/>
            </a:p>
          </p:txBody>
        </p:sp>
      </p:grpSp>
      <p:sp>
        <p:nvSpPr>
          <p:cNvPr id="28" name="Rectangle 27"/>
          <p:cNvSpPr/>
          <p:nvPr/>
        </p:nvSpPr>
        <p:spPr>
          <a:xfrm>
            <a:off x="355742" y="3613378"/>
            <a:ext cx="10863446" cy="1446550"/>
          </a:xfrm>
          <a:prstGeom prst="rect">
            <a:avLst/>
          </a:prstGeom>
        </p:spPr>
        <p:txBody>
          <a:bodyPr wrap="square">
            <a:spAutoFit/>
          </a:bodyPr>
          <a:lstStyle/>
          <a:p>
            <a:r>
              <a:rPr lang="en-GB" sz="2200" dirty="0"/>
              <a:t>Put differently: </a:t>
            </a:r>
          </a:p>
          <a:p>
            <a:pPr marL="342900" indent="-342900">
              <a:buFont typeface="Arial" charset="0"/>
              <a:buChar char="•"/>
            </a:pPr>
            <a:r>
              <a:rPr lang="en-GB" sz="2200" dirty="0"/>
              <a:t>Learning: Given T episodes, our goal is to find the best policy within this T episodes</a:t>
            </a:r>
          </a:p>
          <a:p>
            <a:pPr marL="342900" indent="-342900">
              <a:buFont typeface="Arial" charset="0"/>
              <a:buChar char="•"/>
            </a:pPr>
            <a:r>
              <a:rPr lang="en-GB" sz="2200" dirty="0"/>
              <a:t>Optimisation: Given T episodes, each delivers a return. We need to </a:t>
            </a:r>
            <a:r>
              <a:rPr lang="en-GB" sz="2200" b="1" dirty="0"/>
              <a:t>maximise our total return over T episodes</a:t>
            </a:r>
          </a:p>
        </p:txBody>
      </p:sp>
      <p:sp>
        <p:nvSpPr>
          <p:cNvPr id="2" name="Slide Number Placeholder 1">
            <a:extLst>
              <a:ext uri="{FF2B5EF4-FFF2-40B4-BE49-F238E27FC236}">
                <a16:creationId xmlns:a16="http://schemas.microsoft.com/office/drawing/2014/main" id="{FDC958AA-38F9-2145-AAE5-C5DAC6C812E3}"/>
              </a:ext>
            </a:extLst>
          </p:cNvPr>
          <p:cNvSpPr>
            <a:spLocks noGrp="1"/>
          </p:cNvSpPr>
          <p:nvPr>
            <p:ph type="sldNum" sz="quarter" idx="12"/>
          </p:nvPr>
        </p:nvSpPr>
        <p:spPr/>
        <p:txBody>
          <a:bodyPr/>
          <a:lstStyle/>
          <a:p>
            <a:fld id="{F6C9DA0F-0981-4F4D-87AA-79E9E159B92B}" type="slidenum">
              <a:rPr lang="en-US" smtClean="0"/>
              <a:t>6</a:t>
            </a:fld>
            <a:endParaRPr lang="en-US"/>
          </a:p>
        </p:txBody>
      </p:sp>
    </p:spTree>
    <p:extLst>
      <p:ext uri="{BB962C8B-B14F-4D97-AF65-F5344CB8AC3E}">
        <p14:creationId xmlns:p14="http://schemas.microsoft.com/office/powerpoint/2010/main" val="1691656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3008" y="96781"/>
            <a:ext cx="11406197" cy="857250"/>
          </a:xfrm>
        </p:spPr>
        <p:txBody>
          <a:bodyPr>
            <a:normAutofit/>
          </a:bodyPr>
          <a:lstStyle/>
          <a:p>
            <a:pPr algn="l"/>
            <a:r>
              <a:rPr lang="en-US" sz="3600" dirty="0" err="1"/>
              <a:t>Optimisation</a:t>
            </a:r>
            <a:r>
              <a:rPr lang="en-US" sz="3600" dirty="0"/>
              <a:t> problems in sequential decision making</a:t>
            </a:r>
          </a:p>
        </p:txBody>
      </p:sp>
      <p:pic>
        <p:nvPicPr>
          <p:cNvPr id="5" name="Picture 4" descr="homer_bra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816" y="1412710"/>
            <a:ext cx="2796991" cy="2097744"/>
          </a:xfrm>
          <a:prstGeom prst="rect">
            <a:avLst/>
          </a:prstGeom>
        </p:spPr>
      </p:pic>
      <p:grpSp>
        <p:nvGrpSpPr>
          <p:cNvPr id="6" name="Group 5"/>
          <p:cNvGrpSpPr/>
          <p:nvPr/>
        </p:nvGrpSpPr>
        <p:grpSpPr>
          <a:xfrm>
            <a:off x="7042995" y="901469"/>
            <a:ext cx="2234706" cy="985591"/>
            <a:chOff x="5690988" y="945456"/>
            <a:chExt cx="2663330" cy="1254393"/>
          </a:xfrm>
        </p:grpSpPr>
        <p:grpSp>
          <p:nvGrpSpPr>
            <p:cNvPr id="7" name="Group 6"/>
            <p:cNvGrpSpPr/>
            <p:nvPr/>
          </p:nvGrpSpPr>
          <p:grpSpPr>
            <a:xfrm>
              <a:off x="6553266" y="945456"/>
              <a:ext cx="1801052" cy="1254393"/>
              <a:chOff x="6537588" y="945456"/>
              <a:chExt cx="1801052" cy="1254393"/>
            </a:xfrm>
          </p:grpSpPr>
          <p:pic>
            <p:nvPicPr>
              <p:cNvPr id="9" name="Picture 8" descr="gea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3652" y="1008176"/>
                <a:ext cx="1160758" cy="1095055"/>
              </a:xfrm>
              <a:prstGeom prst="rect">
                <a:avLst/>
              </a:prstGeom>
            </p:spPr>
          </p:pic>
          <p:sp>
            <p:nvSpPr>
              <p:cNvPr id="10" name="Oval 9"/>
              <p:cNvSpPr/>
              <p:nvPr/>
            </p:nvSpPr>
            <p:spPr>
              <a:xfrm>
                <a:off x="6537588" y="945456"/>
                <a:ext cx="1801052" cy="1254393"/>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8" name="Right Arrow 7"/>
            <p:cNvSpPr/>
            <p:nvPr/>
          </p:nvSpPr>
          <p:spPr>
            <a:xfrm rot="19988395">
              <a:off x="5690988" y="1784475"/>
              <a:ext cx="909304" cy="26655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11" name="Group 10"/>
          <p:cNvGrpSpPr/>
          <p:nvPr/>
        </p:nvGrpSpPr>
        <p:grpSpPr>
          <a:xfrm>
            <a:off x="2804374" y="1570990"/>
            <a:ext cx="2674686" cy="2005685"/>
            <a:chOff x="422593" y="2069747"/>
            <a:chExt cx="3187700" cy="2552700"/>
          </a:xfrm>
        </p:grpSpPr>
        <p:pic>
          <p:nvPicPr>
            <p:cNvPr id="12" name="Picture 11" descr="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593" y="2069747"/>
              <a:ext cx="3187700" cy="2552700"/>
            </a:xfrm>
            <a:prstGeom prst="rect">
              <a:avLst/>
            </a:prstGeom>
          </p:spPr>
        </p:pic>
        <p:sp>
          <p:nvSpPr>
            <p:cNvPr id="13" name="TextBox 12"/>
            <p:cNvSpPr txBox="1"/>
            <p:nvPr/>
          </p:nvSpPr>
          <p:spPr>
            <a:xfrm>
              <a:off x="1197964" y="3004434"/>
              <a:ext cx="1713632" cy="461665"/>
            </a:xfrm>
            <a:prstGeom prst="rect">
              <a:avLst/>
            </a:prstGeom>
            <a:noFill/>
          </p:spPr>
          <p:txBody>
            <a:bodyPr wrap="none" rtlCol="0">
              <a:spAutoFit/>
            </a:bodyPr>
            <a:lstStyle/>
            <a:p>
              <a:r>
                <a:rPr lang="en-US" sz="1650" dirty="0"/>
                <a:t>Environment</a:t>
              </a:r>
            </a:p>
          </p:txBody>
        </p:sp>
      </p:grpSp>
      <p:grpSp>
        <p:nvGrpSpPr>
          <p:cNvPr id="14" name="Group 13"/>
          <p:cNvGrpSpPr/>
          <p:nvPr/>
        </p:nvGrpSpPr>
        <p:grpSpPr>
          <a:xfrm>
            <a:off x="4780288" y="1712112"/>
            <a:ext cx="1657477" cy="449969"/>
            <a:chOff x="3057147" y="2304947"/>
            <a:chExt cx="1975386" cy="572688"/>
          </a:xfrm>
        </p:grpSpPr>
        <p:sp>
          <p:nvSpPr>
            <p:cNvPr id="15" name="Curved Down Arrow 14"/>
            <p:cNvSpPr/>
            <p:nvPr/>
          </p:nvSpPr>
          <p:spPr>
            <a:xfrm>
              <a:off x="3057147" y="2304947"/>
              <a:ext cx="1975386" cy="486078"/>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16" name="TextBox 15"/>
            <p:cNvSpPr txBox="1"/>
            <p:nvPr/>
          </p:nvSpPr>
          <p:spPr>
            <a:xfrm>
              <a:off x="3296258" y="2415970"/>
              <a:ext cx="1483739" cy="461665"/>
            </a:xfrm>
            <a:prstGeom prst="rect">
              <a:avLst/>
            </a:prstGeom>
            <a:noFill/>
          </p:spPr>
          <p:txBody>
            <a:bodyPr wrap="none" rtlCol="0">
              <a:spAutoFit/>
            </a:bodyPr>
            <a:lstStyle/>
            <a:p>
              <a:r>
                <a:rPr lang="en-US" sz="1650" dirty="0"/>
                <a:t>Perception</a:t>
              </a:r>
            </a:p>
          </p:txBody>
        </p:sp>
      </p:grpSp>
      <p:grpSp>
        <p:nvGrpSpPr>
          <p:cNvPr id="17" name="Group 16"/>
          <p:cNvGrpSpPr/>
          <p:nvPr/>
        </p:nvGrpSpPr>
        <p:grpSpPr>
          <a:xfrm>
            <a:off x="4741727" y="2915051"/>
            <a:ext cx="1657477" cy="412825"/>
            <a:chOff x="3084123" y="4097031"/>
            <a:chExt cx="1975386" cy="525416"/>
          </a:xfrm>
        </p:grpSpPr>
        <p:sp>
          <p:nvSpPr>
            <p:cNvPr id="18" name="Curved Down Arrow 17"/>
            <p:cNvSpPr/>
            <p:nvPr/>
          </p:nvSpPr>
          <p:spPr>
            <a:xfrm rot="10800000">
              <a:off x="3084123" y="4136369"/>
              <a:ext cx="1975386" cy="486078"/>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19" name="TextBox 18"/>
            <p:cNvSpPr txBox="1"/>
            <p:nvPr/>
          </p:nvSpPr>
          <p:spPr>
            <a:xfrm>
              <a:off x="3629083" y="4097031"/>
              <a:ext cx="983602" cy="461665"/>
            </a:xfrm>
            <a:prstGeom prst="rect">
              <a:avLst/>
            </a:prstGeom>
            <a:noFill/>
          </p:spPr>
          <p:txBody>
            <a:bodyPr wrap="none" rtlCol="0">
              <a:spAutoFit/>
            </a:bodyPr>
            <a:lstStyle/>
            <a:p>
              <a:r>
                <a:rPr lang="en-US" sz="1650"/>
                <a:t>Action</a:t>
              </a:r>
              <a:endParaRPr lang="en-US" sz="1650" dirty="0"/>
            </a:p>
          </p:txBody>
        </p:sp>
      </p:grpSp>
      <p:sp>
        <p:nvSpPr>
          <p:cNvPr id="28" name="Rectangle 27"/>
          <p:cNvSpPr/>
          <p:nvPr/>
        </p:nvSpPr>
        <p:spPr>
          <a:xfrm>
            <a:off x="355742" y="3613378"/>
            <a:ext cx="10863446" cy="2123658"/>
          </a:xfrm>
          <a:prstGeom prst="rect">
            <a:avLst/>
          </a:prstGeom>
        </p:spPr>
        <p:txBody>
          <a:bodyPr wrap="square">
            <a:spAutoFit/>
          </a:bodyPr>
          <a:lstStyle/>
          <a:p>
            <a:r>
              <a:rPr lang="en-GB" sz="2200" dirty="0"/>
              <a:t>Put differently: </a:t>
            </a:r>
          </a:p>
          <a:p>
            <a:pPr marL="342900" indent="-342900">
              <a:buFont typeface="Arial" charset="0"/>
              <a:buChar char="•"/>
            </a:pPr>
            <a:r>
              <a:rPr lang="en-GB" sz="2200" dirty="0"/>
              <a:t>Learning: Given T episodes, our goal is to find the best policy within this T episodes</a:t>
            </a:r>
          </a:p>
          <a:p>
            <a:pPr marL="342900" indent="-342900">
              <a:buFont typeface="Arial" charset="0"/>
              <a:buChar char="•"/>
            </a:pPr>
            <a:r>
              <a:rPr lang="en-GB" sz="2200" dirty="0"/>
              <a:t>Optimisation: Given T episodes, each delivers a return. We need to </a:t>
            </a:r>
            <a:r>
              <a:rPr lang="en-GB" sz="2200" b="1" dirty="0"/>
              <a:t>maximise our total return over T episodes</a:t>
            </a:r>
          </a:p>
          <a:p>
            <a:pPr marL="342900" indent="-342900">
              <a:buFont typeface="Arial" charset="0"/>
              <a:buChar char="•"/>
            </a:pPr>
            <a:endParaRPr lang="en-GB" sz="2200" b="1" dirty="0"/>
          </a:p>
          <a:p>
            <a:r>
              <a:rPr lang="en-GB" sz="2200" dirty="0"/>
              <a:t>New challenge: exploration vs. exploitation</a:t>
            </a:r>
          </a:p>
        </p:txBody>
      </p:sp>
      <p:sp>
        <p:nvSpPr>
          <p:cNvPr id="2" name="Slide Number Placeholder 1">
            <a:extLst>
              <a:ext uri="{FF2B5EF4-FFF2-40B4-BE49-F238E27FC236}">
                <a16:creationId xmlns:a16="http://schemas.microsoft.com/office/drawing/2014/main" id="{58A18A5F-135E-A449-9E5A-B00BAD262870}"/>
              </a:ext>
            </a:extLst>
          </p:cNvPr>
          <p:cNvSpPr>
            <a:spLocks noGrp="1"/>
          </p:cNvSpPr>
          <p:nvPr>
            <p:ph type="sldNum" sz="quarter" idx="12"/>
          </p:nvPr>
        </p:nvSpPr>
        <p:spPr/>
        <p:txBody>
          <a:bodyPr/>
          <a:lstStyle/>
          <a:p>
            <a:fld id="{F6C9DA0F-0981-4F4D-87AA-79E9E159B92B}" type="slidenum">
              <a:rPr lang="en-US" smtClean="0"/>
              <a:t>7</a:t>
            </a:fld>
            <a:endParaRPr lang="en-US"/>
          </a:p>
        </p:txBody>
      </p:sp>
    </p:spTree>
    <p:extLst>
      <p:ext uri="{BB962C8B-B14F-4D97-AF65-F5344CB8AC3E}">
        <p14:creationId xmlns:p14="http://schemas.microsoft.com/office/powerpoint/2010/main" val="295402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176120" y="1628800"/>
            <a:ext cx="2664296" cy="2808312"/>
            <a:chOff x="5652120" y="1700808"/>
            <a:chExt cx="2664296" cy="2808312"/>
          </a:xfrm>
        </p:grpSpPr>
        <p:pic>
          <p:nvPicPr>
            <p:cNvPr id="5" name="Picture 4" descr="maximise.jpg"/>
            <p:cNvPicPr>
              <a:picLocks noChangeAspect="1"/>
            </p:cNvPicPr>
            <p:nvPr/>
          </p:nvPicPr>
          <p:blipFill>
            <a:blip r:embed="rId2" cstate="print"/>
            <a:stretch>
              <a:fillRect/>
            </a:stretch>
          </p:blipFill>
          <p:spPr>
            <a:xfrm>
              <a:off x="5652120" y="1700808"/>
              <a:ext cx="2664296" cy="2232247"/>
            </a:xfrm>
            <a:prstGeom prst="rect">
              <a:avLst/>
            </a:prstGeom>
          </p:spPr>
        </p:pic>
        <p:sp>
          <p:nvSpPr>
            <p:cNvPr id="6" name="Rectangle 1"/>
            <p:cNvSpPr txBox="1">
              <a:spLocks/>
            </p:cNvSpPr>
            <p:nvPr/>
          </p:nvSpPr>
          <p:spPr>
            <a:xfrm>
              <a:off x="5796136" y="3789040"/>
              <a:ext cx="2367880" cy="720080"/>
            </a:xfrm>
            <a:prstGeom prst="rect">
              <a:avLst/>
            </a:prstGeom>
          </p:spPr>
          <p:txBody>
            <a:bodyPr vert="horz" rtlCol="0" anchor="ctr">
              <a:normAutofit/>
            </a:bodyPr>
            <a:lstStyle/>
            <a:p>
              <a:pPr algn="ctr" defTabSz="914400">
                <a:spcBef>
                  <a:spcPct val="0"/>
                </a:spcBef>
                <a:defRPr/>
              </a:pPr>
              <a:r>
                <a:rPr lang="en-GB" sz="2400" b="1" dirty="0">
                  <a:ln w="1905"/>
                  <a:effectLst>
                    <a:outerShdw blurRad="50800" dist="38100" dir="2700000" algn="tl" rotWithShape="0">
                      <a:prstClr val="black">
                        <a:alpha val="40000"/>
                      </a:prstClr>
                    </a:outerShdw>
                    <a:reflection blurRad="6350" stA="55000" endA="300" endPos="45500" dir="5400000" sy="-100000" algn="bl" rotWithShape="0"/>
                  </a:effectLst>
                  <a:latin typeface="Calibri" charset="0"/>
                  <a:ea typeface="Calibri" charset="0"/>
                  <a:cs typeface="Calibri" charset="0"/>
                </a:rPr>
                <a:t>Exploitation</a:t>
              </a:r>
              <a:endParaRPr lang="en-US" sz="2400" b="1" dirty="0">
                <a:ln w="1905"/>
                <a:effectLst>
                  <a:outerShdw blurRad="50800" dist="38100" dir="2700000" algn="tl" rotWithShape="0">
                    <a:prstClr val="black">
                      <a:alpha val="40000"/>
                    </a:prstClr>
                  </a:outerShdw>
                  <a:reflection blurRad="6350" stA="55000" endA="300" endPos="45500" dir="5400000" sy="-100000" algn="bl" rotWithShape="0"/>
                </a:effectLst>
                <a:latin typeface="Calibri" charset="0"/>
                <a:ea typeface="Calibri" charset="0"/>
                <a:cs typeface="Calibri" charset="0"/>
              </a:endParaRPr>
            </a:p>
          </p:txBody>
        </p:sp>
      </p:grpSp>
      <p:grpSp>
        <p:nvGrpSpPr>
          <p:cNvPr id="7" name="Group 6"/>
          <p:cNvGrpSpPr/>
          <p:nvPr/>
        </p:nvGrpSpPr>
        <p:grpSpPr>
          <a:xfrm>
            <a:off x="2135560" y="1556792"/>
            <a:ext cx="4680520" cy="3105636"/>
            <a:chOff x="611560" y="1556792"/>
            <a:chExt cx="4680520" cy="3105636"/>
          </a:xfrm>
        </p:grpSpPr>
        <p:grpSp>
          <p:nvGrpSpPr>
            <p:cNvPr id="8" name="Group 7"/>
            <p:cNvGrpSpPr/>
            <p:nvPr/>
          </p:nvGrpSpPr>
          <p:grpSpPr>
            <a:xfrm>
              <a:off x="611560" y="1556792"/>
              <a:ext cx="4680520" cy="3105636"/>
              <a:chOff x="611560" y="1556792"/>
              <a:chExt cx="4680520" cy="3105636"/>
            </a:xfrm>
          </p:grpSpPr>
          <p:grpSp>
            <p:nvGrpSpPr>
              <p:cNvPr id="10" name="Group 9"/>
              <p:cNvGrpSpPr/>
              <p:nvPr/>
            </p:nvGrpSpPr>
            <p:grpSpPr>
              <a:xfrm>
                <a:off x="611560" y="1556792"/>
                <a:ext cx="4680520" cy="2880320"/>
                <a:chOff x="611560" y="1556792"/>
                <a:chExt cx="4680520" cy="2880320"/>
              </a:xfrm>
            </p:grpSpPr>
            <p:grpSp>
              <p:nvGrpSpPr>
                <p:cNvPr id="12" name="Group 11"/>
                <p:cNvGrpSpPr/>
                <p:nvPr/>
              </p:nvGrpSpPr>
              <p:grpSpPr>
                <a:xfrm>
                  <a:off x="611560" y="1556792"/>
                  <a:ext cx="2664296" cy="2880320"/>
                  <a:chOff x="611560" y="1628800"/>
                  <a:chExt cx="2664296" cy="2880320"/>
                </a:xfrm>
              </p:grpSpPr>
              <p:pic>
                <p:nvPicPr>
                  <p:cNvPr id="14" name="Picture 13" descr="magnifier.jpg"/>
                  <p:cNvPicPr>
                    <a:picLocks noChangeAspect="1"/>
                  </p:cNvPicPr>
                  <p:nvPr/>
                </p:nvPicPr>
                <p:blipFill>
                  <a:blip r:embed="rId3" cstate="print"/>
                  <a:stretch>
                    <a:fillRect/>
                  </a:stretch>
                </p:blipFill>
                <p:spPr>
                  <a:xfrm>
                    <a:off x="611560" y="1628800"/>
                    <a:ext cx="2664296" cy="2304256"/>
                  </a:xfrm>
                  <a:prstGeom prst="rect">
                    <a:avLst/>
                  </a:prstGeom>
                </p:spPr>
              </p:pic>
              <p:sp>
                <p:nvSpPr>
                  <p:cNvPr id="15" name="Rectangle 1"/>
                  <p:cNvSpPr txBox="1">
                    <a:spLocks/>
                  </p:cNvSpPr>
                  <p:nvPr/>
                </p:nvSpPr>
                <p:spPr>
                  <a:xfrm>
                    <a:off x="763960" y="3789040"/>
                    <a:ext cx="2367880" cy="720080"/>
                  </a:xfrm>
                  <a:prstGeom prst="rect">
                    <a:avLst/>
                  </a:prstGeom>
                </p:spPr>
                <p:txBody>
                  <a:bodyPr vert="horz" rtlCol="0" anchor="ctr">
                    <a:normAutofit/>
                  </a:bodyPr>
                  <a:lstStyle/>
                  <a:p>
                    <a:pPr algn="ctr" defTabSz="914400">
                      <a:spcBef>
                        <a:spcPct val="0"/>
                      </a:spcBef>
                      <a:defRPr/>
                    </a:pPr>
                    <a:r>
                      <a:rPr lang="en-GB" sz="2400" b="1" dirty="0">
                        <a:ln w="1905"/>
                        <a:effectLst>
                          <a:outerShdw blurRad="50800" dist="38100" dir="2700000" algn="tl" rotWithShape="0">
                            <a:prstClr val="black">
                              <a:alpha val="40000"/>
                            </a:prstClr>
                          </a:outerShdw>
                          <a:reflection blurRad="6350" stA="55000" endA="300" endPos="45500" dir="5400000" sy="-100000" algn="bl" rotWithShape="0"/>
                        </a:effectLst>
                        <a:latin typeface="Calibri" charset="0"/>
                        <a:ea typeface="Calibri" charset="0"/>
                        <a:cs typeface="Calibri" charset="0"/>
                      </a:rPr>
                      <a:t>Exploration</a:t>
                    </a:r>
                    <a:endParaRPr lang="en-US" sz="2400" b="1" dirty="0">
                      <a:ln w="1905"/>
                      <a:effectLst>
                        <a:outerShdw blurRad="50800" dist="38100" dir="2700000" algn="tl" rotWithShape="0">
                          <a:prstClr val="black">
                            <a:alpha val="40000"/>
                          </a:prstClr>
                        </a:outerShdw>
                        <a:reflection blurRad="6350" stA="55000" endA="300" endPos="45500" dir="5400000" sy="-100000" algn="bl" rotWithShape="0"/>
                      </a:effectLst>
                      <a:latin typeface="Calibri" charset="0"/>
                      <a:ea typeface="Calibri" charset="0"/>
                      <a:cs typeface="Calibri" charset="0"/>
                    </a:endParaRPr>
                  </a:p>
                </p:txBody>
              </p:sp>
            </p:grpSp>
            <p:sp>
              <p:nvSpPr>
                <p:cNvPr id="13" name="Left-Right Arrow 12"/>
                <p:cNvSpPr/>
                <p:nvPr/>
              </p:nvSpPr>
              <p:spPr>
                <a:xfrm>
                  <a:off x="3563888" y="2564904"/>
                  <a:ext cx="1728192" cy="432048"/>
                </a:xfrm>
                <a:prstGeom prst="leftRightArrow">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Rectangle 10"/>
              <p:cNvSpPr/>
              <p:nvPr/>
            </p:nvSpPr>
            <p:spPr>
              <a:xfrm>
                <a:off x="813301" y="4293096"/>
                <a:ext cx="2534796" cy="369332"/>
              </a:xfrm>
              <a:prstGeom prst="rect">
                <a:avLst/>
              </a:prstGeom>
            </p:spPr>
            <p:txBody>
              <a:bodyPr wrap="none">
                <a:spAutoFit/>
              </a:bodyPr>
              <a:lstStyle/>
              <a:p>
                <a:pPr algn="ctr"/>
                <a:r>
                  <a:rPr lang="en-GB" dirty="0">
                    <a:solidFill>
                      <a:schemeClr val="bg2">
                        <a:lumMod val="25000"/>
                      </a:schemeClr>
                    </a:solidFill>
                    <a:latin typeface="Calibri" charset="0"/>
                    <a:ea typeface="Calibri" charset="0"/>
                    <a:cs typeface="Calibri" charset="0"/>
                  </a:rPr>
                  <a:t>(learn the reward values)</a:t>
                </a:r>
              </a:p>
            </p:txBody>
          </p:sp>
        </p:grpSp>
        <p:sp>
          <p:nvSpPr>
            <p:cNvPr id="9" name="Rectangle 8"/>
            <p:cNvSpPr/>
            <p:nvPr/>
          </p:nvSpPr>
          <p:spPr>
            <a:xfrm>
              <a:off x="3914551" y="2123564"/>
              <a:ext cx="1037335" cy="369332"/>
            </a:xfrm>
            <a:prstGeom prst="rect">
              <a:avLst/>
            </a:prstGeom>
          </p:spPr>
          <p:txBody>
            <a:bodyPr wrap="none">
              <a:spAutoFit/>
            </a:bodyPr>
            <a:lstStyle/>
            <a:p>
              <a:pPr algn="ctr"/>
              <a:r>
                <a:rPr lang="en-GB" dirty="0">
                  <a:solidFill>
                    <a:schemeClr val="bg2">
                      <a:lumMod val="25000"/>
                    </a:schemeClr>
                  </a:solidFill>
                  <a:latin typeface="Calibri" charset="0"/>
                  <a:ea typeface="Calibri" charset="0"/>
                  <a:cs typeface="Calibri" charset="0"/>
                </a:rPr>
                <a:t>Trade-off</a:t>
              </a:r>
            </a:p>
          </p:txBody>
        </p:sp>
      </p:grpSp>
      <p:sp>
        <p:nvSpPr>
          <p:cNvPr id="16" name="Rectangle 15"/>
          <p:cNvSpPr/>
          <p:nvPr/>
        </p:nvSpPr>
        <p:spPr>
          <a:xfrm>
            <a:off x="6809358" y="4293096"/>
            <a:ext cx="3268332" cy="369332"/>
          </a:xfrm>
          <a:prstGeom prst="rect">
            <a:avLst/>
          </a:prstGeom>
        </p:spPr>
        <p:txBody>
          <a:bodyPr wrap="none">
            <a:spAutoFit/>
          </a:bodyPr>
          <a:lstStyle/>
          <a:p>
            <a:pPr algn="ctr"/>
            <a:r>
              <a:rPr lang="en-GB" dirty="0">
                <a:solidFill>
                  <a:schemeClr val="bg2">
                    <a:lumMod val="25000"/>
                  </a:schemeClr>
                </a:solidFill>
                <a:latin typeface="Calibri" charset="0"/>
                <a:ea typeface="Calibri" charset="0"/>
                <a:cs typeface="Calibri" charset="0"/>
              </a:rPr>
              <a:t>(optimise the rewards over time)</a:t>
            </a:r>
          </a:p>
        </p:txBody>
      </p:sp>
      <p:sp>
        <p:nvSpPr>
          <p:cNvPr id="17" name="Title 1"/>
          <p:cNvSpPr>
            <a:spLocks noGrp="1"/>
          </p:cNvSpPr>
          <p:nvPr>
            <p:ph type="title"/>
          </p:nvPr>
        </p:nvSpPr>
        <p:spPr>
          <a:xfrm>
            <a:off x="98767" y="161682"/>
            <a:ext cx="8675136" cy="1143000"/>
          </a:xfrm>
        </p:spPr>
        <p:txBody>
          <a:bodyPr>
            <a:normAutofit/>
          </a:bodyPr>
          <a:lstStyle/>
          <a:p>
            <a:pPr algn="l"/>
            <a:r>
              <a:rPr lang="en-US" sz="3600" dirty="0"/>
              <a:t>Exploration vs. Exploitation</a:t>
            </a:r>
          </a:p>
        </p:txBody>
      </p:sp>
      <p:sp>
        <p:nvSpPr>
          <p:cNvPr id="18" name="TextBox 17"/>
          <p:cNvSpPr txBox="1"/>
          <p:nvPr/>
        </p:nvSpPr>
        <p:spPr>
          <a:xfrm>
            <a:off x="1781070" y="5157192"/>
            <a:ext cx="8696925" cy="430887"/>
          </a:xfrm>
          <a:prstGeom prst="rect">
            <a:avLst/>
          </a:prstGeom>
          <a:noFill/>
        </p:spPr>
        <p:txBody>
          <a:bodyPr wrap="square" rtlCol="0">
            <a:spAutoFit/>
          </a:bodyPr>
          <a:lstStyle/>
          <a:p>
            <a:r>
              <a:rPr lang="en-GB" sz="2200" dirty="0"/>
              <a:t>Too much exploitation: not enough information -&gt; </a:t>
            </a:r>
            <a:r>
              <a:rPr lang="en-GB" sz="2200" dirty="0" err="1"/>
              <a:t>suboptimality</a:t>
            </a:r>
            <a:endParaRPr lang="en-US" sz="2200" dirty="0"/>
          </a:p>
        </p:txBody>
      </p:sp>
      <p:sp>
        <p:nvSpPr>
          <p:cNvPr id="19" name="TextBox 18"/>
          <p:cNvSpPr txBox="1"/>
          <p:nvPr/>
        </p:nvSpPr>
        <p:spPr>
          <a:xfrm>
            <a:off x="1781069" y="5805843"/>
            <a:ext cx="8696925" cy="430887"/>
          </a:xfrm>
          <a:prstGeom prst="rect">
            <a:avLst/>
          </a:prstGeom>
          <a:noFill/>
        </p:spPr>
        <p:txBody>
          <a:bodyPr wrap="square" rtlCol="0">
            <a:spAutoFit/>
          </a:bodyPr>
          <a:lstStyle/>
          <a:p>
            <a:r>
              <a:rPr lang="en-GB" sz="2200" dirty="0"/>
              <a:t>Too much exploration: not enough time to optimise -&gt; </a:t>
            </a:r>
            <a:r>
              <a:rPr lang="en-GB" sz="2200" dirty="0" err="1"/>
              <a:t>suboptimality</a:t>
            </a:r>
            <a:endParaRPr lang="en-US" sz="2200" dirty="0"/>
          </a:p>
        </p:txBody>
      </p:sp>
      <p:sp>
        <p:nvSpPr>
          <p:cNvPr id="2" name="Slide Number Placeholder 1">
            <a:extLst>
              <a:ext uri="{FF2B5EF4-FFF2-40B4-BE49-F238E27FC236}">
                <a16:creationId xmlns:a16="http://schemas.microsoft.com/office/drawing/2014/main" id="{23017875-E40E-F046-B3EE-EA1F5CDB8231}"/>
              </a:ext>
            </a:extLst>
          </p:cNvPr>
          <p:cNvSpPr>
            <a:spLocks noGrp="1"/>
          </p:cNvSpPr>
          <p:nvPr>
            <p:ph type="sldNum" sz="quarter" idx="12"/>
          </p:nvPr>
        </p:nvSpPr>
        <p:spPr/>
        <p:txBody>
          <a:bodyPr/>
          <a:lstStyle/>
          <a:p>
            <a:fld id="{F6C9DA0F-0981-4F4D-87AA-79E9E159B92B}" type="slidenum">
              <a:rPr lang="en-US" smtClean="0"/>
              <a:t>8</a:t>
            </a:fld>
            <a:endParaRPr lang="en-US"/>
          </a:p>
        </p:txBody>
      </p:sp>
    </p:spTree>
    <p:extLst>
      <p:ext uri="{BB962C8B-B14F-4D97-AF65-F5344CB8AC3E}">
        <p14:creationId xmlns:p14="http://schemas.microsoft.com/office/powerpoint/2010/main" val="805328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lotmachine.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0549" y="1778000"/>
            <a:ext cx="3292451" cy="4416425"/>
          </a:xfrm>
          <a:prstGeom prst="rect">
            <a:avLst/>
          </a:prstGeom>
        </p:spPr>
      </p:pic>
      <p:sp>
        <p:nvSpPr>
          <p:cNvPr id="5" name="TextBox 4"/>
          <p:cNvSpPr txBox="1"/>
          <p:nvPr/>
        </p:nvSpPr>
        <p:spPr>
          <a:xfrm>
            <a:off x="7508875" y="4332238"/>
            <a:ext cx="2635250" cy="1107996"/>
          </a:xfrm>
          <a:prstGeom prst="rect">
            <a:avLst/>
          </a:prstGeom>
          <a:noFill/>
        </p:spPr>
        <p:txBody>
          <a:bodyPr wrap="square" rtlCol="0">
            <a:spAutoFit/>
          </a:bodyPr>
          <a:lstStyle/>
          <a:p>
            <a:pPr algn="ctr"/>
            <a:r>
              <a:rPr lang="en-GB" sz="2200" dirty="0"/>
              <a:t>Reward value is drawn from unknown distribution</a:t>
            </a:r>
            <a:endParaRPr lang="en-US" sz="2200" dirty="0"/>
          </a:p>
        </p:txBody>
      </p:sp>
      <p:sp>
        <p:nvSpPr>
          <p:cNvPr id="6" name="Right Arrow 5"/>
          <p:cNvSpPr/>
          <p:nvPr/>
        </p:nvSpPr>
        <p:spPr>
          <a:xfrm>
            <a:off x="5905500" y="3841750"/>
            <a:ext cx="1143000" cy="49048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probability.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8876" y="2284364"/>
            <a:ext cx="2779259" cy="2047875"/>
          </a:xfrm>
          <a:prstGeom prst="rect">
            <a:avLst/>
          </a:prstGeom>
        </p:spPr>
      </p:pic>
      <p:sp>
        <p:nvSpPr>
          <p:cNvPr id="8" name="Title 1"/>
          <p:cNvSpPr>
            <a:spLocks noGrp="1"/>
          </p:cNvSpPr>
          <p:nvPr>
            <p:ph type="title"/>
          </p:nvPr>
        </p:nvSpPr>
        <p:spPr>
          <a:xfrm>
            <a:off x="151364" y="170917"/>
            <a:ext cx="8675136" cy="1143000"/>
          </a:xfrm>
        </p:spPr>
        <p:txBody>
          <a:bodyPr>
            <a:normAutofit/>
          </a:bodyPr>
          <a:lstStyle/>
          <a:p>
            <a:pPr algn="l"/>
            <a:r>
              <a:rPr lang="en-US" sz="3600" dirty="0"/>
              <a:t>One-armed bandit</a:t>
            </a:r>
          </a:p>
        </p:txBody>
      </p:sp>
      <p:sp>
        <p:nvSpPr>
          <p:cNvPr id="2" name="Slide Number Placeholder 1">
            <a:extLst>
              <a:ext uri="{FF2B5EF4-FFF2-40B4-BE49-F238E27FC236}">
                <a16:creationId xmlns:a16="http://schemas.microsoft.com/office/drawing/2014/main" id="{EA452225-B61B-204B-85BB-26966EC8EB39}"/>
              </a:ext>
            </a:extLst>
          </p:cNvPr>
          <p:cNvSpPr>
            <a:spLocks noGrp="1"/>
          </p:cNvSpPr>
          <p:nvPr>
            <p:ph type="sldNum" sz="quarter" idx="12"/>
          </p:nvPr>
        </p:nvSpPr>
        <p:spPr/>
        <p:txBody>
          <a:bodyPr/>
          <a:lstStyle/>
          <a:p>
            <a:fld id="{F6C9DA0F-0981-4F4D-87AA-79E9E159B92B}" type="slidenum">
              <a:rPr lang="en-US" smtClean="0"/>
              <a:t>9</a:t>
            </a:fld>
            <a:endParaRPr lang="en-US"/>
          </a:p>
        </p:txBody>
      </p:sp>
    </p:spTree>
    <p:extLst>
      <p:ext uri="{BB962C8B-B14F-4D97-AF65-F5344CB8AC3E}">
        <p14:creationId xmlns:p14="http://schemas.microsoft.com/office/powerpoint/2010/main" val="96086638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19020</TotalTime>
  <Words>2862</Words>
  <Application>Microsoft Macintosh PowerPoint</Application>
  <PresentationFormat>Widescreen</PresentationFormat>
  <Paragraphs>416</Paragraphs>
  <Slides>53</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Calibri Light</vt:lpstr>
      <vt:lpstr>Office Theme</vt:lpstr>
      <vt:lpstr>PowerPoint Presentation</vt:lpstr>
      <vt:lpstr>Multi-Armed Bandits</vt:lpstr>
      <vt:lpstr>Optimisation problems in sequential decision making</vt:lpstr>
      <vt:lpstr>Optimisation problems in sequential decision making</vt:lpstr>
      <vt:lpstr>Optimisation problems in sequential decision making</vt:lpstr>
      <vt:lpstr>Optimisation problems in sequential decision making</vt:lpstr>
      <vt:lpstr>Optimisation problems in sequential decision making</vt:lpstr>
      <vt:lpstr>Exploration vs. Exploitation</vt:lpstr>
      <vt:lpstr>One-armed bandit</vt:lpstr>
      <vt:lpstr>The multi-armed bandit (MAB) model</vt:lpstr>
      <vt:lpstr>How to solve MAB problems?</vt:lpstr>
      <vt:lpstr>Performance of bandit algorithms</vt:lpstr>
      <vt:lpstr>No-regret algorithms</vt:lpstr>
      <vt:lpstr>The UCB algorithm for MABs</vt:lpstr>
      <vt:lpstr>A useful lemma: Hoeffding’s inequality</vt:lpstr>
      <vt:lpstr>The intuition behind UCB</vt:lpstr>
      <vt:lpstr>Regret bounds</vt:lpstr>
      <vt:lpstr>Proof Sketch</vt:lpstr>
      <vt:lpstr>Proof Sketch of Lemma 1</vt:lpstr>
      <vt:lpstr>Proof Sketch of Lemma 1</vt:lpstr>
      <vt:lpstr>PowerPoint Presentation</vt:lpstr>
      <vt:lpstr>Proof Sketch of Lemma 1</vt:lpstr>
      <vt:lpstr>Proof Sketch of Lemma 1</vt:lpstr>
      <vt:lpstr>Summary: (stochastic) multi-armed bandits</vt:lpstr>
      <vt:lpstr>PowerPoint Presentation</vt:lpstr>
      <vt:lpstr>Motivation 1: learning in dynamic environments</vt:lpstr>
      <vt:lpstr>Motivation 2: learning against “smart” opponents</vt:lpstr>
      <vt:lpstr>Non-stochastic setting</vt:lpstr>
      <vt:lpstr>Why stochastic bandit algorithms don’t work?</vt:lpstr>
      <vt:lpstr>Why stochastic bandit algorithms don’t work?</vt:lpstr>
      <vt:lpstr>Adversarial bandits</vt:lpstr>
      <vt:lpstr>Example</vt:lpstr>
      <vt:lpstr>Difficulties in adversarial bandits</vt:lpstr>
      <vt:lpstr>Internal vs. external regret</vt:lpstr>
      <vt:lpstr>Internal vs. external regret</vt:lpstr>
      <vt:lpstr>PowerPoint Presentation</vt:lpstr>
      <vt:lpstr>The Exp3 algorithm</vt:lpstr>
      <vt:lpstr>The Exp3 algorithm explained</vt:lpstr>
      <vt:lpstr>The Exp3 algorithm explained</vt:lpstr>
      <vt:lpstr>Regret analysis of Exp3</vt:lpstr>
      <vt:lpstr>The Follow the Perturbed Leader (FPL) algorithm</vt:lpstr>
      <vt:lpstr>The FPL algorithm explained</vt:lpstr>
      <vt:lpstr>Exp3 vs. FPL</vt:lpstr>
      <vt:lpstr>  Monte-Carlo Tree Search + UTC</vt:lpstr>
      <vt:lpstr>Simulation based search in RL</vt:lpstr>
      <vt:lpstr>Monte-Carlo search</vt:lpstr>
      <vt:lpstr>Forward search with expectimax tree </vt:lpstr>
      <vt:lpstr>Forward search with expectimax tree </vt:lpstr>
      <vt:lpstr>Forward search with expectimax tree </vt:lpstr>
      <vt:lpstr>Monte-Carlo tree search (MCTS)</vt:lpstr>
      <vt:lpstr>Upper confidence bound in trees (UCT)</vt:lpstr>
      <vt:lpstr>Upper confidence bound in trees (UCT)</vt:lpstr>
      <vt:lpstr>Application of UCT:</vt:lpstr>
    </vt:vector>
  </TitlesOfParts>
  <Company>University of Southampton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2208</dc:title>
  <dc:creator>Long Tran-Thanh</dc:creator>
  <cp:lastModifiedBy>Tran-Thanh, Long</cp:lastModifiedBy>
  <cp:revision>1591</cp:revision>
  <dcterms:created xsi:type="dcterms:W3CDTF">2015-11-16T20:05:22Z</dcterms:created>
  <dcterms:modified xsi:type="dcterms:W3CDTF">2025-04-11T18:41:36Z</dcterms:modified>
</cp:coreProperties>
</file>